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30"/>
  </p:notesMasterIdLst>
  <p:handoutMasterIdLst>
    <p:handoutMasterId r:id="rId31"/>
  </p:handoutMasterIdLst>
  <p:sldIdLst>
    <p:sldId id="445" r:id="rId2"/>
    <p:sldId id="446" r:id="rId3"/>
    <p:sldId id="448" r:id="rId4"/>
    <p:sldId id="449" r:id="rId5"/>
    <p:sldId id="453" r:id="rId6"/>
    <p:sldId id="455" r:id="rId7"/>
    <p:sldId id="457" r:id="rId8"/>
    <p:sldId id="458" r:id="rId9"/>
    <p:sldId id="294" r:id="rId10"/>
    <p:sldId id="484" r:id="rId11"/>
    <p:sldId id="487" r:id="rId12"/>
    <p:sldId id="451" r:id="rId13"/>
    <p:sldId id="461" r:id="rId14"/>
    <p:sldId id="473" r:id="rId15"/>
    <p:sldId id="482" r:id="rId16"/>
    <p:sldId id="464" r:id="rId17"/>
    <p:sldId id="462" r:id="rId18"/>
    <p:sldId id="485" r:id="rId19"/>
    <p:sldId id="463" r:id="rId20"/>
    <p:sldId id="476" r:id="rId21"/>
    <p:sldId id="478" r:id="rId22"/>
    <p:sldId id="477" r:id="rId23"/>
    <p:sldId id="479" r:id="rId24"/>
    <p:sldId id="452" r:id="rId25"/>
    <p:sldId id="486" r:id="rId26"/>
    <p:sldId id="470" r:id="rId27"/>
    <p:sldId id="481" r:id="rId28"/>
    <p:sldId id="47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648"/>
    <a:srgbClr val="6632C5"/>
    <a:srgbClr val="1C27EE"/>
    <a:srgbClr val="2F6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02"/>
  </p:normalViewPr>
  <p:slideViewPr>
    <p:cSldViewPr>
      <p:cViewPr varScale="1">
        <p:scale>
          <a:sx n="81" d="100"/>
          <a:sy n="81" d="100"/>
        </p:scale>
        <p:origin x="192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FA8E68-0CA6-9A45-AEC6-DF167EE2DB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87E5F-6AC1-BD40-BD34-E0FE24BF1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544C2BA-FB7B-A24C-8F75-1D34709FADA0}" type="datetimeFigureOut">
              <a:rPr lang="en-US" altLang="en-US"/>
              <a:pPr>
                <a:defRPr/>
              </a:pPr>
              <a:t>3/19/20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8D065-799C-2B40-BD32-9F888EE565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E6EE1-8301-694F-8FA6-5ED4D9066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FCD6BA-3265-4E4F-AE3D-BF139EB27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68FA510-C7AA-864C-BA9E-6AEC9E3611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4089B89-E26C-0047-98A5-69F0E139BA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CD59E70-13B7-DB46-8AFA-9F98BB775E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21A1165-0352-4A4C-8532-49814089AD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5615038F-CB37-6F4D-BE50-4E4696DF18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60C41C6E-3189-4943-BE09-966B77AE5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66902B6-3A5D-AF4B-97F4-B96ECE626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D3DE45EC-7D27-1F4A-99DE-AEAC7F815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770A3402-FF75-2C4B-936C-79C9EDD8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Each time talking about positions in the network, put up the figure.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CAAE8C23-C1AD-E040-A8FC-2E9E39690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4DC36C-9046-BF4D-B659-61C5B0F371C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950B2-91CB-4A49-8512-AC68342B1E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950B2-91CB-4A49-8512-AC68342B1E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950B2-91CB-4A49-8512-AC68342B1E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6E7BCD-B6B9-4F43-8240-53E3B4176CEF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AF6F0-154A-9745-B0B0-0E65DDC9C7F6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D67C19-8332-E344-AB61-78F5D482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0B0DD1B-9DB0-E54D-A8A7-7F852A62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36E3F1-A552-CA43-AECB-0F8CC2D4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8FC9FD-5534-F04E-BDEA-738C9A83B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784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3B23-F5E3-DF4B-8B21-D4312D7E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78EE-DB3B-9D40-9642-9658194C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1016D-8F71-E842-AD79-02156060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8B52-3ED8-9F43-9C80-805C6D1BA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15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F14EC-04E2-1743-B4A0-F347EEFCC5F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5BE3B-1B1B-FD4F-917A-BF189BBD1D85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C378D1-F603-3547-8B52-7A14D3CA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961369-A754-4F43-B4E2-649E447C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FD399C-FDFD-424B-A356-A27875D1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045796-1158-CF43-A3C8-7267824BD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0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C3AA-B3AD-5842-BD7A-0173FECD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B18E2-0F59-8741-9C2C-2D467D38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10013-0311-5946-B3FB-B3D26C10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3CE2-2A8B-744C-8AE3-7888A05D2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52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91B36C-E74D-1F47-A606-7707CE404B06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2FC77-4BCA-4C42-95C2-C68FFBDAF2E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482395-6359-AB46-9644-FB5ADC10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751B61-C477-3D43-A175-8273935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46AE8B-472D-CA46-AEA1-D3D6526A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63C4FC-6715-A84B-B157-8DF19A797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340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1203EC-8129-484C-AF46-8407045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15357A-0DF0-A34A-A312-9D88293C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308DA9-E7CA-2E4C-A6F1-9EAD62A3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37E8-29ED-3649-B6B4-D5A30A59A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38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DDD1C9-5532-534E-AF34-937BBA1F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E21A48-BB65-FB4D-91C3-9214918E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66E75-1507-4F43-8ED8-C715ECD9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FA2F-8E7C-3E42-99F4-0EE843779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32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2E8948-49B6-7C4F-A3C7-2BF4EE4F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DDE302-E3CA-5142-88B3-820272EF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415E24-09EE-DF46-A767-834C0C50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ED7D-82AF-514D-8D03-71AB512B2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48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ED653-637B-114B-BB25-3FBD4CC0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DDE63-E2D9-4B4E-BA76-623344D0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98298-215D-694C-9904-A75F9FBE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E8BBB0-8D9C-E64D-9ED0-2F4BA1602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15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C808E5-C630-D44F-815A-EB3FB071BA5A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23A88-814B-B045-9CFD-E7A0A0891875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69F642A-69D2-5045-A5C8-28477425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ED81156-5EF2-C44A-AA9A-E0CAAB90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151F06A-8231-E94C-8BCA-8F7FF2AA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13C401-3EA0-7242-AA70-2C30CEEAA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0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948C69-ABC2-AF41-9811-2C2885A08A11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C9E5C-9772-F344-AF9E-AD48F0E2BC5C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653357F-2814-C646-A6B4-9D18CA68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8D01E4D-A05A-D84D-AF87-3AE8098E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8E1F530-D977-2F44-878F-60AFD73F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AF742F-903F-794C-9E46-1BBFAF9D8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12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958B47-1C88-CD4A-84C3-DB7F60460FE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98EF9-35A5-D144-A1E9-E3F66E0415B1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EE149-3885-374D-A1E9-86000B37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4DD4591C-9125-6E46-965B-90C76D8603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8FAC9-E1EB-BA4C-A32D-EE9AC05BA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027F-FA0B-864C-B0C8-406706738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42F8-EDC7-164E-975B-C9CE6B919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2EB2FD08-A904-3D4A-A6D9-FDE4F98D6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74" r:id="rId2"/>
    <p:sldLayoutId id="2147484180" r:id="rId3"/>
    <p:sldLayoutId id="2147484175" r:id="rId4"/>
    <p:sldLayoutId id="2147484176" r:id="rId5"/>
    <p:sldLayoutId id="2147484177" r:id="rId6"/>
    <p:sldLayoutId id="2147484181" r:id="rId7"/>
    <p:sldLayoutId id="2147484182" r:id="rId8"/>
    <p:sldLayoutId id="2147484183" r:id="rId9"/>
    <p:sldLayoutId id="2147484178" r:id="rId10"/>
    <p:sldLayoutId id="21474841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2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itivesciencesociety.org/wp-content/uploads/2019/07/cogsci19_proceedings-8July2019-compressed.pdf" TargetMode="External"/><Relationship Id="rId2" Type="http://schemas.openxmlformats.org/officeDocument/2006/relationships/hyperlink" Target="http://iccm-conference.org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63F6-920B-6444-8D43-2DBB085FE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77" y="457200"/>
            <a:ext cx="6858000" cy="23876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 Theory of Island Semi-Accessibility:  the Case of the Strong/</a:t>
            </a:r>
            <a:r>
              <a:rPr lang="en-US" sz="3600"/>
              <a:t>Weak Distinction</a:t>
            </a:r>
            <a:endParaRPr lang="en-US" sz="3200" dirty="0"/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DF89640A-90CD-704B-8BDF-563CC0430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077200" cy="150018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Whitney Tabor, Sandra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Villata</a:t>
            </a:r>
            <a:r>
              <a:rPr lang="en-US" altLang="en-US" sz="2400" dirty="0">
                <a:ea typeface="ＭＳ Ｐゴシック" panose="020B0600070205080204" pitchFamily="34" charset="-128"/>
              </a:rPr>
              <a:t>, and Jon Sprouse</a:t>
            </a:r>
          </a:p>
          <a:p>
            <a:pPr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University of Connecticut</a:t>
            </a:r>
          </a:p>
          <a:p>
            <a:pPr>
              <a:spcAft>
                <a:spcPts val="300"/>
              </a:spcAft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Talk given March 19, 2020 at the CUNY Sentence Processing Conference, (virtually at) Amherst, MA 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89AF9E80-4227-1E4D-9075-39389F8E7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8" y="5486400"/>
            <a:ext cx="21764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4907C7A4-BB76-8C4A-8FCA-25B56610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B9E4D8-F9C4-D448-A264-A89714B76BBB}" type="slidenum">
              <a:rPr lang="en-US" altLang="en-US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dog-sleeps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85850"/>
            <a:ext cx="4143375" cy="4686300"/>
          </a:xfrm>
          <a:prstGeom prst="rect">
            <a:avLst/>
          </a:prstGeom>
        </p:spPr>
      </p:pic>
      <p:pic>
        <p:nvPicPr>
          <p:cNvPr id="6" name="Picture 5" descr="the-dog-sleeps-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85850"/>
            <a:ext cx="4143375" cy="468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E66591-19D5-1E44-9E40-C46B07C2A9A8}"/>
              </a:ext>
            </a:extLst>
          </p:cNvPr>
          <p:cNvSpPr txBox="1"/>
          <p:nvPr/>
        </p:nvSpPr>
        <p:spPr>
          <a:xfrm>
            <a:off x="228600" y="5789187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Note:  the SOSP solution to the seeming paradox of graded </a:t>
            </a:r>
            <a:r>
              <a:rPr lang="en-US" dirty="0" err="1"/>
              <a:t>islandhood</a:t>
            </a:r>
            <a:r>
              <a:rPr lang="en-US" dirty="0"/>
              <a:t> is consistent with </a:t>
            </a:r>
            <a:r>
              <a:rPr lang="en-US" b="1" dirty="0"/>
              <a:t>Kalyan (2012) </a:t>
            </a:r>
            <a:r>
              <a:rPr lang="en-US" dirty="0"/>
              <a:t>and </a:t>
            </a:r>
            <a:r>
              <a:rPr lang="en-US" b="1" dirty="0"/>
              <a:t>Ambridge (2015) </a:t>
            </a:r>
            <a:r>
              <a:rPr lang="en-US" dirty="0"/>
              <a:t>(see also </a:t>
            </a:r>
            <a:r>
              <a:rPr lang="en-US" b="1" dirty="0"/>
              <a:t>Ambridge &amp; Goldberg, 2008</a:t>
            </a:r>
            <a:r>
              <a:rPr lang="en-US" dirty="0"/>
              <a:t>)---it integrates their notion of word &lt;-&gt; construction fit with a parsing model.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D9A51-CA7E-9A42-9ABF-295844E118E1}"/>
              </a:ext>
            </a:extLst>
          </p:cNvPr>
          <p:cNvSpPr txBox="1"/>
          <p:nvPr/>
        </p:nvSpPr>
        <p:spPr>
          <a:xfrm>
            <a:off x="730624" y="304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Self-Organized Sentence Processing (SOSP):</a:t>
            </a:r>
          </a:p>
          <a:p>
            <a:pPr algn="l"/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5F8531-AA45-034A-B45B-DF2890AB6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312" y="1088136"/>
            <a:ext cx="4142232" cy="4692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76218-5FCF-5644-8B78-31A893DB3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312" y="1088136"/>
            <a:ext cx="4142232" cy="4692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21D82C-CA1A-BE4E-92FF-29E2A9A06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312" y="1088136"/>
            <a:ext cx="4142232" cy="4692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A8EAC7-F20C-6443-8AAD-B1D9593E7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312" y="1088136"/>
            <a:ext cx="4142232" cy="47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dog-sleeps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85850"/>
            <a:ext cx="4143375" cy="4686300"/>
          </a:xfrm>
          <a:prstGeom prst="rect">
            <a:avLst/>
          </a:prstGeom>
        </p:spPr>
      </p:pic>
      <p:pic>
        <p:nvPicPr>
          <p:cNvPr id="6" name="Picture 5" descr="the-dog-sleeps-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85850"/>
            <a:ext cx="4143375" cy="468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E66591-19D5-1E44-9E40-C46B07C2A9A8}"/>
              </a:ext>
            </a:extLst>
          </p:cNvPr>
          <p:cNvSpPr txBox="1"/>
          <p:nvPr/>
        </p:nvSpPr>
        <p:spPr>
          <a:xfrm>
            <a:off x="228600" y="5789187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Note:  The model </a:t>
            </a:r>
            <a:r>
              <a:rPr lang="en-US" dirty="0" err="1"/>
              <a:t>descibed</a:t>
            </a:r>
            <a:r>
              <a:rPr lang="en-US" dirty="0"/>
              <a:t> here is a very close relative of </a:t>
            </a:r>
            <a:r>
              <a:rPr lang="en-US" b="1" dirty="0"/>
              <a:t>Gradient Symbolic Computation</a:t>
            </a:r>
            <a:r>
              <a:rPr lang="en-US" dirty="0"/>
              <a:t> (GSC) approaches (e.g., </a:t>
            </a:r>
            <a:r>
              <a:rPr lang="en-US" b="1" dirty="0"/>
              <a:t>Cho, </a:t>
            </a:r>
            <a:r>
              <a:rPr lang="en-US" b="1" dirty="0" err="1"/>
              <a:t>Goldrick</a:t>
            </a:r>
            <a:r>
              <a:rPr lang="en-US" b="1" dirty="0"/>
              <a:t>, </a:t>
            </a:r>
            <a:r>
              <a:rPr lang="en-US" b="1" dirty="0" err="1"/>
              <a:t>Smolensky</a:t>
            </a:r>
            <a:r>
              <a:rPr lang="en-US" dirty="0"/>
              <a:t>, 2017, 2018).  See particularly the poster by </a:t>
            </a:r>
            <a:r>
              <a:rPr lang="en-US" dirty="0" err="1"/>
              <a:t>Pyeong-Whan</a:t>
            </a:r>
            <a:r>
              <a:rPr lang="en-US" dirty="0"/>
              <a:t> Cho in Poster Session A of this CUNY.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D9A51-CA7E-9A42-9ABF-295844E118E1}"/>
              </a:ext>
            </a:extLst>
          </p:cNvPr>
          <p:cNvSpPr txBox="1"/>
          <p:nvPr/>
        </p:nvSpPr>
        <p:spPr>
          <a:xfrm>
            <a:off x="730624" y="304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Self-Organized Sentence Processing (SOSP):</a:t>
            </a:r>
          </a:p>
          <a:p>
            <a:pPr algn="l"/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5F8531-AA45-034A-B45B-DF2890AB6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312" y="1088136"/>
            <a:ext cx="4142232" cy="4692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76218-5FCF-5644-8B78-31A893DB3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312" y="1088136"/>
            <a:ext cx="4142232" cy="4692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21D82C-CA1A-BE4E-92FF-29E2A9A06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312" y="1088136"/>
            <a:ext cx="4142232" cy="4692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A8EAC7-F20C-6443-8AAD-B1D9593E7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312" y="1088136"/>
            <a:ext cx="4142232" cy="47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8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theory: a computational exploration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A7376-8BC6-144D-8480-F75475982CDC}"/>
              </a:ext>
            </a:extLst>
          </p:cNvPr>
          <p:cNvSpPr txBox="1"/>
          <p:nvPr/>
        </p:nvSpPr>
        <p:spPr>
          <a:xfrm>
            <a:off x="1447800" y="2286000"/>
            <a:ext cx="678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We have built some simple differential equation models of coercion  that show how Self Organized Sentence Processing (SOSP) produces observed effects (</a:t>
            </a:r>
            <a:r>
              <a:rPr lang="en-US" sz="2800" dirty="0" err="1"/>
              <a:t>Villata</a:t>
            </a:r>
            <a:r>
              <a:rPr lang="en-US" sz="2800" dirty="0"/>
              <a:t>, Sprouse, &amp; Tabor, 2019)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These models simply assume that the relevant semantic feature arrays are </a:t>
            </a:r>
            <a:r>
              <a:rPr lang="en-US" sz="2800" b="1" dirty="0"/>
              <a:t>close enough to </a:t>
            </a:r>
            <a:r>
              <a:rPr lang="en-US" sz="2800" dirty="0" err="1"/>
              <a:t>parsable</a:t>
            </a:r>
            <a:r>
              <a:rPr lang="en-US" sz="2800" dirty="0"/>
              <a:t> structures that they can be coerced into them.</a:t>
            </a:r>
          </a:p>
        </p:txBody>
      </p:sp>
    </p:spTree>
    <p:extLst>
      <p:ext uri="{BB962C8B-B14F-4D97-AF65-F5344CB8AC3E}">
        <p14:creationId xmlns:p14="http://schemas.microsoft.com/office/powerpoint/2010/main" val="4167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theory: a computational exploration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A7376-8BC6-144D-8480-F75475982CDC}"/>
              </a:ext>
            </a:extLst>
          </p:cNvPr>
          <p:cNvSpPr txBox="1"/>
          <p:nvPr/>
        </p:nvSpPr>
        <p:spPr>
          <a:xfrm>
            <a:off x="1371600" y="2209800"/>
            <a:ext cx="678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What is the </a:t>
            </a:r>
            <a:r>
              <a:rPr lang="en-US" sz="2800" b="1" dirty="0"/>
              <a:t>theory of closeness</a:t>
            </a:r>
            <a:r>
              <a:rPr lang="en-US" sz="2800" dirty="0"/>
              <a:t>?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We explore the structural part of this (Strong vs. Weak), [not the Complex vs. Simple distinction] here.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We use traditional computational linguistics resources to assess the plausibility of the self-organizing account.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73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theory: a computational exploration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BB897-5EEE-6943-898B-251253AED86D}"/>
              </a:ext>
            </a:extLst>
          </p:cNvPr>
          <p:cNvSpPr txBox="1"/>
          <p:nvPr/>
        </p:nvSpPr>
        <p:spPr>
          <a:xfrm>
            <a:off x="838200" y="1752600"/>
            <a:ext cx="6858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 lexical dependency grammar for English (long-distance dependencies via slash-passing [</a:t>
            </a:r>
            <a:r>
              <a:rPr lang="en-US" sz="2400" dirty="0" err="1"/>
              <a:t>Gazdar</a:t>
            </a:r>
            <a:r>
              <a:rPr lang="en-US" sz="2400" dirty="0"/>
              <a:t>, 1981]):</a:t>
            </a:r>
          </a:p>
          <a:p>
            <a:pPr algn="l"/>
            <a:endParaRPr lang="en-US" sz="2000" dirty="0"/>
          </a:p>
          <a:p>
            <a:pPr lvl="1">
              <a:spcBef>
                <a:spcPts val="400"/>
              </a:spcBef>
            </a:pPr>
            <a:r>
              <a:rPr lang="en-US" sz="2000" dirty="0"/>
              <a:t>Root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WhQ</a:t>
            </a:r>
            <a:endParaRPr lang="en-US" sz="2000" dirty="0">
              <a:sym typeface="Wingdings" pitchFamily="2" charset="2"/>
            </a:endParaRPr>
          </a:p>
          <a:p>
            <a:pPr lvl="1">
              <a:spcBef>
                <a:spcPts val="400"/>
              </a:spcBef>
            </a:pPr>
            <a:r>
              <a:rPr lang="en-US" sz="2000" dirty="0" err="1">
                <a:sym typeface="Wingdings" pitchFamily="2" charset="2"/>
              </a:rPr>
              <a:t>WhQ</a:t>
            </a:r>
            <a:r>
              <a:rPr lang="en-US" sz="2000" dirty="0">
                <a:sym typeface="Wingdings" pitchFamily="2" charset="2"/>
              </a:rPr>
              <a:t>  N[</a:t>
            </a:r>
            <a:r>
              <a:rPr lang="en-US" sz="2000" dirty="0" err="1">
                <a:sym typeface="Wingdings" pitchFamily="2" charset="2"/>
              </a:rPr>
              <a:t>wh</a:t>
            </a:r>
            <a:r>
              <a:rPr lang="en-US" sz="2000" dirty="0">
                <a:sym typeface="Wingdings" pitchFamily="2" charset="2"/>
              </a:rPr>
              <a:t>] V/N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ym typeface="Wingdings" pitchFamily="2" charset="2"/>
              </a:rPr>
              <a:t>think [V]  N C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ym typeface="Wingdings" pitchFamily="2" charset="2"/>
              </a:rPr>
              <a:t>think [V/N]  N C/N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ym typeface="Wingdings" pitchFamily="2" charset="2"/>
              </a:rPr>
              <a:t>that [C]  V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ym typeface="Wingdings" pitchFamily="2" charset="2"/>
              </a:rPr>
              <a:t>that [C/N]  V/N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ym typeface="Wingdings" pitchFamily="2" charset="2"/>
              </a:rPr>
              <a:t>wonder [V]  N C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ym typeface="Wingdings" pitchFamily="2" charset="2"/>
              </a:rPr>
              <a:t>whether [C]  V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62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theory: a computational exploration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9CC77-E21A-D744-BC00-FB3B2A0B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09800"/>
            <a:ext cx="3730752" cy="3730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2CB6C-F9B5-A044-95D0-856C4BC12845}"/>
              </a:ext>
            </a:extLst>
          </p:cNvPr>
          <p:cNvSpPr txBox="1"/>
          <p:nvPr/>
        </p:nvSpPr>
        <p:spPr>
          <a:xfrm>
            <a:off x="1828800" y="60960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“Which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Jeff think that Brett adores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7327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theory: a computational exploration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4F42A5A-2330-C647-86FD-D8B34ECC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4248"/>
            <a:ext cx="3730752" cy="3730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41CD5BA-8395-E044-9200-2572434AF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4248"/>
            <a:ext cx="3730752" cy="37307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1E0F5D9-36B0-8B4E-AC68-A457E193D184}"/>
              </a:ext>
            </a:extLst>
          </p:cNvPr>
          <p:cNvSpPr txBox="1"/>
          <p:nvPr/>
        </p:nvSpPr>
        <p:spPr>
          <a:xfrm>
            <a:off x="1752600" y="3886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B1F36-0BC9-8149-A04C-204ECBF28DAF}"/>
              </a:ext>
            </a:extLst>
          </p:cNvPr>
          <p:cNvSpPr txBox="1"/>
          <p:nvPr/>
        </p:nvSpPr>
        <p:spPr>
          <a:xfrm>
            <a:off x="3581400" y="3352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[V/N]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9A4914-5DA4-5D4F-B88F-C7BC07A94146}"/>
              </a:ext>
            </a:extLst>
          </p:cNvPr>
          <p:cNvSpPr txBox="1"/>
          <p:nvPr/>
        </p:nvSpPr>
        <p:spPr>
          <a:xfrm>
            <a:off x="4152900" y="4476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[V/N]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11C01DE-D098-5542-9F82-EE9AF67D9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984248"/>
            <a:ext cx="3730752" cy="373075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D8A572D-0860-8548-AAA0-BA49EDE8C0D3}"/>
              </a:ext>
            </a:extLst>
          </p:cNvPr>
          <p:cNvSpPr txBox="1"/>
          <p:nvPr/>
        </p:nvSpPr>
        <p:spPr>
          <a:xfrm>
            <a:off x="7696200" y="3352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[V/N]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B59468-39B3-3D4B-AAF0-D3D1EE20C8E3}"/>
              </a:ext>
            </a:extLst>
          </p:cNvPr>
          <p:cNvSpPr txBox="1"/>
          <p:nvPr/>
        </p:nvSpPr>
        <p:spPr>
          <a:xfrm>
            <a:off x="5791200" y="3915672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B40426-38AC-8941-BFAF-5F3382E744D2}"/>
              </a:ext>
            </a:extLst>
          </p:cNvPr>
          <p:cNvSpPr txBox="1"/>
          <p:nvPr/>
        </p:nvSpPr>
        <p:spPr>
          <a:xfrm>
            <a:off x="8267700" y="4476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[V/N]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9F10E6-531C-EA43-B9D1-8A2E26897B15}"/>
              </a:ext>
            </a:extLst>
          </p:cNvPr>
          <p:cNvSpPr txBox="1"/>
          <p:nvPr/>
        </p:nvSpPr>
        <p:spPr>
          <a:xfrm>
            <a:off x="762000" y="606066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Subject of ”wonder” entertains the truth/falsehood of its complement.</a:t>
            </a:r>
          </a:p>
          <a:p>
            <a:pPr algn="l"/>
            <a:r>
              <a:rPr lang="en-US" sz="2000" dirty="0"/>
              <a:t>Subject of “think” is fairly certain of the truth of its complement.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E159119-A02A-AE4A-8529-D3499E4F2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984248"/>
            <a:ext cx="3730752" cy="373075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BC5BFA7-2F21-B544-8476-F8DA99554B50}"/>
              </a:ext>
            </a:extLst>
          </p:cNvPr>
          <p:cNvSpPr txBox="1"/>
          <p:nvPr/>
        </p:nvSpPr>
        <p:spPr>
          <a:xfrm>
            <a:off x="5065059" y="541766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6632C5"/>
                </a:solidFill>
              </a:rPr>
              <a:t>Semantically quite close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0F4CBB0-818F-A34E-8EAE-09642E80C6FD}"/>
              </a:ext>
            </a:extLst>
          </p:cNvPr>
          <p:cNvCxnSpPr/>
          <p:nvPr/>
        </p:nvCxnSpPr>
        <p:spPr>
          <a:xfrm flipH="1">
            <a:off x="6745513" y="5833922"/>
            <a:ext cx="298126" cy="282642"/>
          </a:xfrm>
          <a:prstGeom prst="straightConnector1">
            <a:avLst/>
          </a:prstGeom>
          <a:ln w="73025">
            <a:solidFill>
              <a:srgbClr val="663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9" grpId="0"/>
      <p:bldP spid="59" grpId="1"/>
      <p:bldP spid="60" grpId="0"/>
      <p:bldP spid="61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the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A7376-8BC6-144D-8480-F75475982CDC}"/>
              </a:ext>
            </a:extLst>
          </p:cNvPr>
          <p:cNvSpPr txBox="1"/>
          <p:nvPr/>
        </p:nvSpPr>
        <p:spPr>
          <a:xfrm>
            <a:off x="1181100" y="1752600"/>
            <a:ext cx="678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Step 1:   Dependency grammar with slash-passing</a:t>
            </a:r>
          </a:p>
          <a:p>
            <a:pPr algn="l"/>
            <a:r>
              <a:rPr lang="en-US" sz="2400" dirty="0"/>
              <a:t>Step 2:  Grammar for language + Mini-grammars for errant constructions (Whether, CNP, Subject, Adjunct Islands)</a:t>
            </a:r>
          </a:p>
          <a:p>
            <a:pPr algn="l"/>
            <a:r>
              <a:rPr lang="en-US" sz="2400" dirty="0"/>
              <a:t>Step 3:  Identification of unlicensed elements in mini-analyses with respect to language, extraction of structural context</a:t>
            </a:r>
          </a:p>
          <a:p>
            <a:pPr algn="l"/>
            <a:r>
              <a:rPr lang="en-US" sz="2400" dirty="0"/>
              <a:t>Step 4:  Discovery of alternative structures by finding parallel licensed fragments</a:t>
            </a:r>
          </a:p>
          <a:p>
            <a:pPr algn="l"/>
            <a:r>
              <a:rPr lang="en-US" sz="2400" dirty="0"/>
              <a:t>Step 5:   Comparison of the semantics of licensed with unlicensed fragments to measure “closeness”</a:t>
            </a:r>
          </a:p>
        </p:txBody>
      </p:sp>
    </p:spTree>
    <p:extLst>
      <p:ext uri="{BB962C8B-B14F-4D97-AF65-F5344CB8AC3E}">
        <p14:creationId xmlns:p14="http://schemas.microsoft.com/office/powerpoint/2010/main" val="34495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the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A7376-8BC6-144D-8480-F75475982CDC}"/>
              </a:ext>
            </a:extLst>
          </p:cNvPr>
          <p:cNvSpPr txBox="1"/>
          <p:nvPr/>
        </p:nvSpPr>
        <p:spPr>
          <a:xfrm>
            <a:off x="1181100" y="1752600"/>
            <a:ext cx="678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Step 1:   Dependency grammar with slash-passing</a:t>
            </a:r>
          </a:p>
          <a:p>
            <a:pPr algn="l"/>
            <a:r>
              <a:rPr lang="en-US" sz="2400" dirty="0"/>
              <a:t>Step 2:  Grammar for language + Mini-grammars for errant constructions (Whether, CNP, Subject, Adjunct Islands)</a:t>
            </a:r>
          </a:p>
          <a:p>
            <a:pPr algn="l"/>
            <a:r>
              <a:rPr lang="en-US" sz="2400" dirty="0"/>
              <a:t>Step 3:  Identification of unlicensed elements in mini-analyses with respect to language, extraction of structural context</a:t>
            </a:r>
          </a:p>
          <a:p>
            <a:pPr algn="l"/>
            <a:r>
              <a:rPr lang="en-US" sz="2400" b="1" dirty="0"/>
              <a:t>Step 4:  </a:t>
            </a:r>
            <a:r>
              <a:rPr lang="en-US" sz="2400" dirty="0"/>
              <a:t>Discovery of alternative structures by finding parallel licensed fragments</a:t>
            </a:r>
          </a:p>
          <a:p>
            <a:pPr algn="l"/>
            <a:r>
              <a:rPr lang="en-US" sz="2400" b="1" dirty="0"/>
              <a:t>Step 5:   </a:t>
            </a:r>
            <a:r>
              <a:rPr lang="en-US" sz="2400" dirty="0"/>
              <a:t>Comparison of the semantics of licensed with unlicensed fragments to measure “closeness”</a:t>
            </a:r>
          </a:p>
        </p:txBody>
      </p:sp>
    </p:spTree>
    <p:extLst>
      <p:ext uri="{BB962C8B-B14F-4D97-AF65-F5344CB8AC3E}">
        <p14:creationId xmlns:p14="http://schemas.microsoft.com/office/powerpoint/2010/main" val="248689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theory: a computational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A7376-8BC6-144D-8480-F75475982CDC}"/>
                  </a:ext>
                </a:extLst>
              </p:cNvPr>
              <p:cNvSpPr txBox="1"/>
              <p:nvPr/>
            </p:nvSpPr>
            <p:spPr>
              <a:xfrm>
                <a:off x="685800" y="1600200"/>
                <a:ext cx="80010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/>
                  <a:t>Results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b="1" dirty="0"/>
                  <a:t>2-treelet fragments, strict feature match):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”wonder/N whether/N” 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“think/N that/N”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(Whether Island)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”believe/N that/N”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                          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“hear/N that/N” etc.</a:t>
                </a:r>
              </a:p>
              <a:p>
                <a:pPr lvl="1"/>
                <a:endParaRPr lang="en-US" sz="2400" dirty="0">
                  <a:sym typeface="Wingdings" pitchFamily="2" charset="2"/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“hear/N the report/N </a:t>
                </a:r>
                <a:r>
                  <a:rPr lang="en-US" sz="2400" dirty="0">
                    <a:sym typeface="Wingdings" pitchFamily="2" charset="2"/>
                  </a:rPr>
                  <a:t>(that/N)” 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“think/N </a:t>
                </a:r>
                <a:r>
                  <a:rPr lang="en-US" sz="2400" dirty="0">
                    <a:sym typeface="Wingdings" pitchFamily="2" charset="2"/>
                  </a:rPr>
                  <a:t>(that/N)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”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(Complex NP Island)   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“believe/N </a:t>
                </a:r>
                <a:r>
                  <a:rPr lang="en-US" sz="2400" dirty="0">
                    <a:sym typeface="Wingdings" pitchFamily="2" charset="2"/>
                  </a:rPr>
                  <a:t>(that/N)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”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                                    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“hear/N </a:t>
                </a:r>
                <a:r>
                  <a:rPr lang="en-US" sz="2400" dirty="0">
                    <a:sym typeface="Wingdings" pitchFamily="2" charset="2"/>
                  </a:rPr>
                  <a:t>(that/N)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”</a:t>
                </a:r>
              </a:p>
              <a:p>
                <a:pPr lvl="1"/>
                <a:endParaRPr lang="en-US" sz="2400" dirty="0">
                  <a:sym typeface="Wingdings" pitchFamily="2" charset="2"/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“because/N”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b="1" dirty="0">
                    <a:sym typeface="Wingdings" pitchFamily="2" charset="2"/>
                  </a:rPr>
                  <a:t>&lt;nothing found&gt;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(</a:t>
                </a:r>
                <a:r>
                  <a:rPr lang="en-US" sz="2400" i="1" dirty="0">
                    <a:sym typeface="Wingdings" pitchFamily="2" charset="2"/>
                  </a:rPr>
                  <a:t>because</a:t>
                </a:r>
                <a:r>
                  <a:rPr lang="en-US" sz="2400" dirty="0">
                    <a:sym typeface="Wingdings" pitchFamily="2" charset="2"/>
                  </a:rPr>
                  <a:t>-Adjunct Island)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“by/N interrupted”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b="1" dirty="0">
                    <a:sym typeface="Wingdings" pitchFamily="2" charset="2"/>
                  </a:rPr>
                  <a:t>&lt;nothing found&gt;</a:t>
                </a:r>
              </a:p>
              <a:p>
                <a:pPr lvl="1"/>
                <a:r>
                  <a:rPr lang="en-US" sz="2400" b="1" dirty="0"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(Subject Island---e.g. “Which leader does Ada think  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                      the speech by _ interrupted the show?”) 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              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A7376-8BC6-144D-8480-F75475982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00200"/>
                <a:ext cx="8001000" cy="5632311"/>
              </a:xfrm>
              <a:prstGeom prst="rect">
                <a:avLst/>
              </a:prstGeom>
              <a:blipFill>
                <a:blip r:embed="rId2"/>
                <a:stretch>
                  <a:fillRect l="-1109" t="-901" r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6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2330-6269-2945-A1E1-32853906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Acknowledgements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D6D44A96-6EC9-9248-9460-64406A82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87" y="1851025"/>
            <a:ext cx="8229600" cy="4625975"/>
          </a:xfrm>
        </p:spPr>
        <p:txBody>
          <a:bodyPr/>
          <a:lstStyle/>
          <a:p>
            <a:pPr marL="119062" indent="0">
              <a:lnSpc>
                <a:spcPct val="80000"/>
              </a:lnSpc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This work has been supported by a postdoctoral grant to Sandra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Villata</a:t>
            </a:r>
            <a:r>
              <a:rPr lang="en-US" altLang="en-US" sz="2200" dirty="0">
                <a:ea typeface="ＭＳ Ｐゴシック" panose="020B0600070205080204" pitchFamily="34" charset="-128"/>
              </a:rPr>
              <a:t> from the Marica de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Vincenzi</a:t>
            </a:r>
            <a:r>
              <a:rPr lang="en-US" altLang="en-US" sz="2200" dirty="0">
                <a:ea typeface="ＭＳ Ｐゴシック" panose="020B0600070205080204" pitchFamily="34" charset="-128"/>
              </a:rPr>
              <a:t> Foundation as well as by research grants from the Institute for Brain and Cognitive Sciences (IBACS), University of Connecticut and the Neurobiology of Language Program (NBL), University of Connecticut.</a:t>
            </a:r>
          </a:p>
          <a:p>
            <a:pPr marL="119062" indent="0">
              <a:lnSpc>
                <a:spcPct val="80000"/>
              </a:lnSpc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                                                          and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YOU!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52EA834-73DC-B343-9E0E-7153EDB0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AE6AF8-D8FE-7D42-ADB5-2610CE6CA640}" type="slidenum">
              <a:rPr lang="en-US" altLang="en-US">
                <a:solidFill>
                  <a:srgbClr val="3F3F3F"/>
                </a:solidFill>
              </a:rPr>
              <a:pPr/>
              <a:t>2</a:t>
            </a:fld>
            <a:endParaRPr lang="en-US" altLang="en-US">
              <a:solidFill>
                <a:srgbClr val="3F3F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3BC6D-7E0F-4749-9BC4-8A47F508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3810000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CD71C-4451-0740-96FC-FD80E903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584" y="1851025"/>
            <a:ext cx="1810964" cy="1501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BF6FC9-AC63-E046-B9F1-59B1D51EDD92}"/>
              </a:ext>
            </a:extLst>
          </p:cNvPr>
          <p:cNvSpPr txBox="1"/>
          <p:nvPr/>
        </p:nvSpPr>
        <p:spPr>
          <a:xfrm>
            <a:off x="7096142" y="2723139"/>
            <a:ext cx="175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UConn IBACS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21C85-770E-4E44-94D8-9C11B654DB0A}"/>
              </a:ext>
            </a:extLst>
          </p:cNvPr>
          <p:cNvSpPr txBox="1"/>
          <p:nvPr/>
        </p:nvSpPr>
        <p:spPr>
          <a:xfrm>
            <a:off x="6057448" y="368450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UConn NBL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theory: a computational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A7376-8BC6-144D-8480-F75475982CDC}"/>
                  </a:ext>
                </a:extLst>
              </p:cNvPr>
              <p:cNvSpPr txBox="1"/>
              <p:nvPr/>
            </p:nvSpPr>
            <p:spPr>
              <a:xfrm>
                <a:off x="685800" y="1600200"/>
                <a:ext cx="8001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/>
                  <a:t>Results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dirty="0"/>
                  <a:t>-treelet fragments, strict feature match):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”wonder/N whether/N” 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“think/N that/N”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                          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”believe/N that/N”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                          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“hear/N that/N”</a:t>
                </a:r>
              </a:p>
              <a:p>
                <a:pPr lvl="8"/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    “like/N </a:t>
                </a:r>
                <a:r>
                  <a:rPr lang="en-US" sz="2400" i="1" dirty="0">
                    <a:solidFill>
                      <a:srgbClr val="139648"/>
                    </a:solidFill>
                    <a:sym typeface="Wingdings" pitchFamily="2" charset="2"/>
                  </a:rPr>
                  <a:t>t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and/N”</a:t>
                </a:r>
                <a:endParaRPr lang="en-US" sz="2400" i="1" dirty="0">
                  <a:solidFill>
                    <a:srgbClr val="139648"/>
                  </a:solidFill>
                  <a:sym typeface="Wingdings" pitchFamily="2" charset="2"/>
                </a:endParaRP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              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A7376-8BC6-144D-8480-F75475982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00200"/>
                <a:ext cx="8001000" cy="2308324"/>
              </a:xfrm>
              <a:prstGeom prst="rect">
                <a:avLst/>
              </a:prstGeom>
              <a:blipFill>
                <a:blip r:embed="rId2"/>
                <a:stretch>
                  <a:fillRect l="-1109" t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59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theory: a computational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A7376-8BC6-144D-8480-F75475982CDC}"/>
                  </a:ext>
                </a:extLst>
              </p:cNvPr>
              <p:cNvSpPr txBox="1"/>
              <p:nvPr/>
            </p:nvSpPr>
            <p:spPr>
              <a:xfrm>
                <a:off x="685800" y="1600200"/>
                <a:ext cx="8001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/>
                  <a:t>Results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dirty="0"/>
                  <a:t>-treelet fragments, strict feature match):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”wonder/N whether/N” 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“think/N that/N”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(Whether Island)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”believe/N that/N”</a:t>
                </a: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                          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“hear/N that/N”</a:t>
                </a:r>
              </a:p>
              <a:p>
                <a:pPr lvl="8"/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    </a:t>
                </a:r>
                <a:r>
                  <a:rPr lang="en-US" sz="2400" b="1" dirty="0">
                    <a:solidFill>
                      <a:srgbClr val="139648"/>
                    </a:solidFill>
                    <a:sym typeface="Wingdings" pitchFamily="2" charset="2"/>
                  </a:rPr>
                  <a:t>“like/N </a:t>
                </a:r>
                <a:r>
                  <a:rPr lang="en-US" sz="2400" b="1" i="1" dirty="0">
                    <a:solidFill>
                      <a:srgbClr val="139648"/>
                    </a:solidFill>
                    <a:sym typeface="Wingdings" pitchFamily="2" charset="2"/>
                  </a:rPr>
                  <a:t>t </a:t>
                </a:r>
                <a:r>
                  <a:rPr lang="en-US" sz="2400" b="1" dirty="0">
                    <a:solidFill>
                      <a:srgbClr val="139648"/>
                    </a:solidFill>
                    <a:sym typeface="Wingdings" pitchFamily="2" charset="2"/>
                  </a:rPr>
                  <a:t>and/N”</a:t>
                </a:r>
                <a:endParaRPr lang="en-US" sz="2400" b="1" i="1" dirty="0">
                  <a:solidFill>
                    <a:srgbClr val="139648"/>
                  </a:solidFill>
                  <a:sym typeface="Wingdings" pitchFamily="2" charset="2"/>
                </a:endParaRPr>
              </a:p>
              <a:p>
                <a:pPr lvl="1"/>
                <a:r>
                  <a:rPr lang="en-US" sz="2400" dirty="0">
                    <a:sym typeface="Wingdings" pitchFamily="2" charset="2"/>
                  </a:rPr>
                  <a:t>               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A7376-8BC6-144D-8480-F75475982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00200"/>
                <a:ext cx="8001000" cy="2308324"/>
              </a:xfrm>
              <a:prstGeom prst="rect">
                <a:avLst/>
              </a:prstGeom>
              <a:blipFill>
                <a:blip r:embed="rId2"/>
                <a:stretch>
                  <a:fillRect l="-1109" t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40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theory: a computational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A7376-8BC6-144D-8480-F75475982CDC}"/>
                  </a:ext>
                </a:extLst>
              </p:cNvPr>
              <p:cNvSpPr txBox="1"/>
              <p:nvPr/>
            </p:nvSpPr>
            <p:spPr>
              <a:xfrm>
                <a:off x="685800" y="1600200"/>
                <a:ext cx="8001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/>
                  <a:t>Results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dirty="0"/>
                  <a:t>-treelet fragments, strict feature match):</a:t>
                </a:r>
              </a:p>
              <a:p>
                <a:pPr algn="l"/>
                <a:r>
                  <a:rPr lang="en-US" sz="2400" b="1" dirty="0">
                    <a:sym typeface="Wingdings" pitchFamily="2" charset="2"/>
                  </a:rPr>
                  <a:t>                   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”wonder/N whether/N”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b="1" dirty="0">
                    <a:solidFill>
                      <a:srgbClr val="139648"/>
                    </a:solidFill>
                    <a:sym typeface="Wingdings" pitchFamily="2" charset="2"/>
                  </a:rPr>
                  <a:t>“like/N t and/N”                       </a:t>
                </a:r>
                <a:endParaRPr lang="en-US" sz="2400" b="1" dirty="0">
                  <a:solidFill>
                    <a:srgbClr val="139648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A7376-8BC6-144D-8480-F75475982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00200"/>
                <a:ext cx="8001000" cy="830997"/>
              </a:xfrm>
              <a:prstGeom prst="rect">
                <a:avLst/>
              </a:prstGeom>
              <a:blipFill>
                <a:blip r:embed="rId2"/>
                <a:stretch>
                  <a:fillRect l="-1109" t="-6061" r="-1854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9BC4B3F-3642-124B-8F74-7AD35A25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853" y="2590800"/>
            <a:ext cx="4280547" cy="373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E7D7FD-B377-3D4C-9188-E4A001C4F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84" y="2514600"/>
            <a:ext cx="3730752" cy="3730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6CA76-928C-2845-9A21-584CAABA2121}"/>
              </a:ext>
            </a:extLst>
          </p:cNvPr>
          <p:cNvSpPr txBox="1"/>
          <p:nvPr/>
        </p:nvSpPr>
        <p:spPr>
          <a:xfrm>
            <a:off x="3171943" y="3886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[V/N]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B8241-68DF-A043-AACA-E46DA8FB0172}"/>
              </a:ext>
            </a:extLst>
          </p:cNvPr>
          <p:cNvSpPr txBox="1"/>
          <p:nvPr/>
        </p:nvSpPr>
        <p:spPr>
          <a:xfrm>
            <a:off x="7239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[V/N]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95079-31CA-9647-8E62-0BB9ED8C7CA7}"/>
              </a:ext>
            </a:extLst>
          </p:cNvPr>
          <p:cNvSpPr txBox="1"/>
          <p:nvPr/>
        </p:nvSpPr>
        <p:spPr>
          <a:xfrm>
            <a:off x="1371600" y="441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724DC-0454-B048-9B60-24B6827460EF}"/>
              </a:ext>
            </a:extLst>
          </p:cNvPr>
          <p:cNvSpPr txBox="1"/>
          <p:nvPr/>
        </p:nvSpPr>
        <p:spPr>
          <a:xfrm>
            <a:off x="4724400" y="5029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B561E-287A-C44E-A13C-19A3052567CC}"/>
              </a:ext>
            </a:extLst>
          </p:cNvPr>
          <p:cNvSpPr txBox="1"/>
          <p:nvPr/>
        </p:nvSpPr>
        <p:spPr>
          <a:xfrm>
            <a:off x="3657600" y="5029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[V/N]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6F119-D0A8-2C4F-8FFF-D9D19336513E}"/>
              </a:ext>
            </a:extLst>
          </p:cNvPr>
          <p:cNvSpPr txBox="1"/>
          <p:nvPr/>
        </p:nvSpPr>
        <p:spPr>
          <a:xfrm>
            <a:off x="8382000" y="449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1C2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[V/N]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38289-9BFF-B342-A0CC-B24C80E36DA0}"/>
              </a:ext>
            </a:extLst>
          </p:cNvPr>
          <p:cNvSpPr txBox="1"/>
          <p:nvPr/>
        </p:nvSpPr>
        <p:spPr>
          <a:xfrm>
            <a:off x="457200" y="6096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 of ”wonder” entertains the truth/falsehood of its complement.</a:t>
            </a:r>
          </a:p>
          <a:p>
            <a:pPr algn="l"/>
            <a:r>
              <a:rPr lang="en-US" sz="2000" dirty="0"/>
              <a:t>“like t and” links the object of liking to some argument of another predicate.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BF802-29E5-0846-A288-890F02B40931}"/>
              </a:ext>
            </a:extLst>
          </p:cNvPr>
          <p:cNvSpPr txBox="1"/>
          <p:nvPr/>
        </p:nvSpPr>
        <p:spPr>
          <a:xfrm>
            <a:off x="4800600" y="550104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6632C5"/>
                </a:solidFill>
              </a:rPr>
              <a:t>Semantically </a:t>
            </a:r>
            <a:r>
              <a:rPr lang="en-US" sz="2400" b="1" dirty="0">
                <a:solidFill>
                  <a:srgbClr val="6632C5"/>
                </a:solidFill>
              </a:rPr>
              <a:t>very different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FDD4D9-6350-1E43-ACF7-CF5F184F483F}"/>
              </a:ext>
            </a:extLst>
          </p:cNvPr>
          <p:cNvCxnSpPr/>
          <p:nvPr/>
        </p:nvCxnSpPr>
        <p:spPr>
          <a:xfrm flipH="1">
            <a:off x="6567547" y="5888034"/>
            <a:ext cx="298126" cy="282642"/>
          </a:xfrm>
          <a:prstGeom prst="straightConnector1">
            <a:avLst/>
          </a:prstGeom>
          <a:ln w="73025">
            <a:solidFill>
              <a:srgbClr val="663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6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DF37-F56A-B743-B77B-13414225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the theory: a computational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A7376-8BC6-144D-8480-F75475982CDC}"/>
                  </a:ext>
                </a:extLst>
              </p:cNvPr>
              <p:cNvSpPr txBox="1"/>
              <p:nvPr/>
            </p:nvSpPr>
            <p:spPr>
              <a:xfrm>
                <a:off x="457200" y="1600200"/>
                <a:ext cx="8839200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/>
                  <a:t>Results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dirty="0"/>
                  <a:t>-treelet fragments, trace-blind feature match):</a:t>
                </a:r>
              </a:p>
              <a:p>
                <a:pPr algn="l"/>
                <a:endParaRPr lang="en-US" sz="1600" b="1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”wonder/N whether/N” 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“think that”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 (Whether Island)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”believe that”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                           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“hear that” etc.</a:t>
                </a:r>
              </a:p>
              <a:p>
                <a:endParaRPr lang="en-US" sz="1600" dirty="0">
                  <a:sym typeface="Wingdings" pitchFamily="2" charset="2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“hear/N the report/N (that/N)”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“think (that)”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 (Complex NP Island)  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“believe (that)”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                                                    </a:t>
                </a:r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“hear (that)” etc.</a:t>
                </a:r>
              </a:p>
              <a:p>
                <a:endParaRPr lang="en-US" sz="2400" dirty="0">
                  <a:solidFill>
                    <a:srgbClr val="139648"/>
                  </a:solidFill>
                  <a:sym typeface="Wingdings" pitchFamily="2" charset="2"/>
                </a:endParaRPr>
              </a:p>
              <a:p>
                <a:pPr lvl="1"/>
                <a:endParaRPr lang="en-US" sz="2400" dirty="0">
                  <a:sym typeface="Wingdings" pitchFamily="2" charset="2"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sym typeface="Wingdings" pitchFamily="2" charset="2"/>
                  </a:rPr>
                  <a:t>“because/N” </a:t>
                </a:r>
                <a:r>
                  <a:rPr lang="en-US" sz="2400" b="1" dirty="0">
                    <a:sym typeface="Wingdings" pitchFamily="2" charset="2"/>
                  </a:rPr>
                  <a:t> </a:t>
                </a:r>
                <a:r>
                  <a:rPr lang="en-US" sz="2400" b="1" dirty="0">
                    <a:solidFill>
                      <a:srgbClr val="139648"/>
                    </a:solidFill>
                    <a:sym typeface="Wingdings" pitchFamily="2" charset="2"/>
                  </a:rPr>
                  <a:t>“and/N”   </a:t>
                </a:r>
                <a:r>
                  <a:rPr lang="en-US" sz="2400" b="1" dirty="0">
                    <a:sym typeface="Wingdings" pitchFamily="2" charset="2"/>
                  </a:rPr>
                  <a:t>(across-the-board extraction)</a:t>
                </a:r>
                <a:endParaRPr lang="en-US" sz="2400" b="1" dirty="0">
                  <a:solidFill>
                    <a:srgbClr val="139648"/>
                  </a:solidFill>
                  <a:sym typeface="Wingdings" pitchFamily="2" charset="2"/>
                </a:endParaRPr>
              </a:p>
              <a:p>
                <a:r>
                  <a:rPr lang="en-US" sz="2400" dirty="0">
                    <a:solidFill>
                      <a:srgbClr val="139648"/>
                    </a:solidFill>
                    <a:sym typeface="Wingdings" pitchFamily="2" charset="2"/>
                  </a:rPr>
                  <a:t>  </a:t>
                </a:r>
                <a:r>
                  <a:rPr lang="en-US" sz="2400" dirty="0">
                    <a:sym typeface="Wingdings" pitchFamily="2" charset="2"/>
                  </a:rPr>
                  <a:t>(</a:t>
                </a:r>
                <a:r>
                  <a:rPr lang="en-US" sz="2400" i="1" dirty="0">
                    <a:sym typeface="Wingdings" pitchFamily="2" charset="2"/>
                  </a:rPr>
                  <a:t>because</a:t>
                </a:r>
                <a:r>
                  <a:rPr lang="en-US" sz="2400" dirty="0">
                    <a:sym typeface="Wingdings" pitchFamily="2" charset="2"/>
                  </a:rPr>
                  <a:t>-Adjunct Island)</a:t>
                </a:r>
              </a:p>
              <a:p>
                <a:r>
                  <a:rPr lang="en-US" sz="2400" b="1" dirty="0">
                    <a:solidFill>
                      <a:srgbClr val="FF0000"/>
                    </a:solidFill>
                    <a:sym typeface="Wingdings" pitchFamily="2" charset="2"/>
                  </a:rPr>
                  <a:t>“by/N interrupted” </a:t>
                </a:r>
                <a:r>
                  <a:rPr lang="en-US" sz="2400" b="1" dirty="0">
                    <a:sym typeface="Wingdings" pitchFamily="2" charset="2"/>
                  </a:rPr>
                  <a:t> </a:t>
                </a:r>
                <a:r>
                  <a:rPr lang="en-US" sz="2400" b="1" dirty="0">
                    <a:solidFill>
                      <a:srgbClr val="139648"/>
                    </a:solidFill>
                    <a:sym typeface="Wingdings" pitchFamily="2" charset="2"/>
                  </a:rPr>
                  <a:t>“by interrupted/N” </a:t>
                </a:r>
                <a:r>
                  <a:rPr lang="en-US" sz="2400" b="1" dirty="0">
                    <a:sym typeface="Wingdings" pitchFamily="2" charset="2"/>
                  </a:rPr>
                  <a:t>(object extraction)</a:t>
                </a:r>
              </a:p>
              <a:p>
                <a:r>
                  <a:rPr lang="en-US" sz="2400" b="1" dirty="0">
                    <a:sym typeface="Wingdings" pitchFamily="2" charset="2"/>
                  </a:rPr>
                  <a:t>  </a:t>
                </a:r>
                <a:r>
                  <a:rPr lang="en-US" sz="2400" dirty="0">
                    <a:sym typeface="Wingdings" pitchFamily="2" charset="2"/>
                  </a:rPr>
                  <a:t>(Subject Island)</a:t>
                </a:r>
                <a:r>
                  <a:rPr lang="en-US" sz="2400" b="1" dirty="0">
                    <a:sym typeface="Wingdings" pitchFamily="2" charset="2"/>
                  </a:rPr>
                  <a:t>        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A7376-8BC6-144D-8480-F75475982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839200" cy="5386090"/>
              </a:xfrm>
              <a:prstGeom prst="rect">
                <a:avLst/>
              </a:prstGeom>
              <a:blipFill>
                <a:blip r:embed="rId2"/>
                <a:stretch>
                  <a:fillRect l="-1149" t="-941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EB66680-F621-DA4A-9E18-84801E4CDC1B}"/>
              </a:ext>
            </a:extLst>
          </p:cNvPr>
          <p:cNvSpPr/>
          <p:nvPr/>
        </p:nvSpPr>
        <p:spPr>
          <a:xfrm>
            <a:off x="5176247" y="4748790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32C5"/>
                </a:solidFill>
              </a:rPr>
              <a:t>Semantically </a:t>
            </a:r>
            <a:r>
              <a:rPr lang="en-US" sz="2400" b="1" dirty="0">
                <a:solidFill>
                  <a:srgbClr val="6632C5"/>
                </a:solidFill>
              </a:rPr>
              <a:t>very different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06042A-11D0-194A-AA46-BF32B25ACA62}"/>
              </a:ext>
            </a:extLst>
          </p:cNvPr>
          <p:cNvCxnSpPr/>
          <p:nvPr/>
        </p:nvCxnSpPr>
        <p:spPr>
          <a:xfrm flipH="1">
            <a:off x="6858000" y="5176473"/>
            <a:ext cx="298126" cy="282642"/>
          </a:xfrm>
          <a:prstGeom prst="straightConnector1">
            <a:avLst/>
          </a:prstGeom>
          <a:ln w="73025">
            <a:solidFill>
              <a:srgbClr val="663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1925A0-C8E9-C44F-8EE0-661EB461B40B}"/>
              </a:ext>
            </a:extLst>
          </p:cNvPr>
          <p:cNvCxnSpPr>
            <a:cxnSpLocks/>
          </p:cNvCxnSpPr>
          <p:nvPr/>
        </p:nvCxnSpPr>
        <p:spPr>
          <a:xfrm flipH="1">
            <a:off x="8458200" y="5176473"/>
            <a:ext cx="228600" cy="1031339"/>
          </a:xfrm>
          <a:prstGeom prst="straightConnector1">
            <a:avLst/>
          </a:prstGeom>
          <a:ln w="73025">
            <a:solidFill>
              <a:srgbClr val="663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A244-C22A-9348-A429-D469DE43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DEDB2-8E80-B540-962E-1CDDCB19E346}"/>
              </a:ext>
            </a:extLst>
          </p:cNvPr>
          <p:cNvSpPr txBox="1"/>
          <p:nvPr/>
        </p:nvSpPr>
        <p:spPr>
          <a:xfrm>
            <a:off x="533400" y="16002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LcParenBoth"/>
            </a:pPr>
            <a:r>
              <a:rPr lang="en-US" sz="2400" dirty="0"/>
              <a:t>Graded grammaticality may not be due entirely to processes outside grammar, but may be partly the result of integrating lexically-encoded grammatical constraints.</a:t>
            </a:r>
          </a:p>
          <a:p>
            <a:pPr marL="514350" indent="-514350">
              <a:buAutoNum type="romanLcParenBoth"/>
            </a:pPr>
            <a:r>
              <a:rPr lang="en-US" sz="2400" dirty="0"/>
              <a:t>Crucially, the coercion account assumes that attachment sites lie in a vector space (aligned with NLP “word embedding” techniques for vector encoding of grammatical situations).</a:t>
            </a:r>
          </a:p>
          <a:p>
            <a:pPr marL="514350" indent="-514350">
              <a:buAutoNum type="romanLcParenBoth"/>
            </a:pPr>
            <a:r>
              <a:rPr lang="en-US" sz="2400" dirty="0"/>
              <a:t>The proximity that underlies coercion lies in the realm of what we standardly think of as  “semantics”.</a:t>
            </a:r>
          </a:p>
          <a:p>
            <a:pPr marL="514350" indent="-514350">
              <a:buAutoNum type="romanLcParenBoth"/>
            </a:pPr>
            <a:r>
              <a:rPr lang="en-US" sz="2400" dirty="0"/>
              <a:t>A careful integration of linguistic insights with psycholinguistic data supports the formal modeling of </a:t>
            </a:r>
            <a:r>
              <a:rPr lang="en-US" sz="2400" b="1" dirty="0"/>
              <a:t>grammatical AND ungrammatical processing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3B6E-801A-0B4B-A61B-F4D1C1AF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C9173-95F8-2841-A8E6-38505F64B3A6}"/>
              </a:ext>
            </a:extLst>
          </p:cNvPr>
          <p:cNvSpPr txBox="1"/>
          <p:nvPr/>
        </p:nvSpPr>
        <p:spPr>
          <a:xfrm>
            <a:off x="685800" y="1419116"/>
            <a:ext cx="75438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Ambridge, B. (2015). Island constraints and overgeneralization in language acquisition. Cognitive Linguistics, 26(2): 361–370.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Ambridge, B. &amp; Goldberg, A. E., (2008). The island status of clausal complements: Evidence in favor of an information structure explanation. Cognitive Linguistics 19(3). 357–389.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Cho, P. W., </a:t>
            </a:r>
            <a:r>
              <a:rPr lang="en-US" sz="1400" dirty="0" err="1"/>
              <a:t>Goldrick</a:t>
            </a:r>
            <a:r>
              <a:rPr lang="en-US" sz="1400" dirty="0"/>
              <a:t>, M. A., &amp; </a:t>
            </a:r>
            <a:r>
              <a:rPr lang="en-US" sz="1400" dirty="0" err="1"/>
              <a:t>Smolensky</a:t>
            </a:r>
            <a:r>
              <a:rPr lang="en-US" sz="1400" dirty="0"/>
              <a:t>, P. (2017). Incremental parsing in a continuous dynamical system: Sentence processing in gradient symbolic computation. Linguistic Vanguard, 3, 76-96.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Cho, P. W., </a:t>
            </a:r>
            <a:r>
              <a:rPr lang="en-US" sz="1400" dirty="0" err="1"/>
              <a:t>Goldrick</a:t>
            </a:r>
            <a:r>
              <a:rPr lang="en-US" sz="1400" dirty="0"/>
              <a:t>, M., Lewis, R., &amp; </a:t>
            </a:r>
            <a:r>
              <a:rPr lang="en-US" sz="1400" dirty="0" err="1"/>
              <a:t>Smolensky</a:t>
            </a:r>
            <a:r>
              <a:rPr lang="en-US" sz="1400" dirty="0"/>
              <a:t>, P. (2018). Dynamic encoding of uncertainty in gradient symbols. To appear in Proceedings of the 8th Workshop on Cognitive Modeling and Computational Linguistics (CMCL 2018).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Gazdar</a:t>
            </a:r>
            <a:r>
              <a:rPr lang="en-US" sz="1400" dirty="0"/>
              <a:t>, G. (1981). On syntactic categories. Philosophical Transactions (Series B) of the Royal Society, 295, 267-83.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Kalyan, S. 2012. Similarity in linguistic categorization: The importance of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properties. Cognitive Linguistics 23(3). 539–554.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Smith, G. &amp; Tabor, W. (2018). Toward a theory of timing effects in self-organized sentence processing.  Proceedings of the International Conference on Cognitive Modeling 2018, Madison, Wisconsin.  </a:t>
            </a:r>
            <a:r>
              <a:rPr lang="en-US" sz="1400" dirty="0">
                <a:hlinkClick r:id="rId2"/>
              </a:rPr>
              <a:t>http://iccm-conference.org/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Sprouse, J., </a:t>
            </a:r>
            <a:r>
              <a:rPr lang="en-US" sz="1400" dirty="0" err="1"/>
              <a:t>Caponigro</a:t>
            </a:r>
            <a:r>
              <a:rPr lang="en-US" sz="1400" dirty="0"/>
              <a:t>, I., Greco, C., </a:t>
            </a:r>
            <a:r>
              <a:rPr lang="en-US" sz="1400" dirty="0" err="1"/>
              <a:t>Ceccheto</a:t>
            </a:r>
            <a:r>
              <a:rPr lang="en-US" sz="1400" dirty="0"/>
              <a:t>, C., (2016). Experimental syntax and the variation of island effects in English and </a:t>
            </a:r>
            <a:r>
              <a:rPr lang="en-US" sz="1400" dirty="0" err="1"/>
              <a:t>ItalianNat</a:t>
            </a:r>
            <a:r>
              <a:rPr lang="en-US" sz="1400" dirty="0"/>
              <a:t> Lang Linguist Theory. 34:307–344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Villata</a:t>
            </a:r>
            <a:r>
              <a:rPr lang="en-US" sz="1400" dirty="0"/>
              <a:t>, S., Sprouse, J., &amp; Tabor, W. (2019).  Modeling Ungrammaticality: A Self-Organizing Model of Islands. In A.K. </a:t>
            </a:r>
            <a:r>
              <a:rPr lang="en-US" sz="1400" dirty="0" err="1"/>
              <a:t>Goel</a:t>
            </a:r>
            <a:r>
              <a:rPr lang="en-US" sz="1400" dirty="0"/>
              <a:t>, C.M. Seifert, &amp; C. </a:t>
            </a:r>
            <a:r>
              <a:rPr lang="en-US" sz="1400" dirty="0" err="1"/>
              <a:t>Freksa</a:t>
            </a:r>
            <a:r>
              <a:rPr lang="en-US" sz="1400" dirty="0"/>
              <a:t> (Eds.), Proceedings of the 41st Annual Conference of the Cognitive Science Society (pp. 1178-1184). Montreal, QB: Cognitive Science Society. </a:t>
            </a:r>
            <a:r>
              <a:rPr lang="en-US" sz="1400" dirty="0">
                <a:hlinkClick r:id="rId3"/>
              </a:rPr>
              <a:t>https://cognitivesciencesociety.org/wp-content/uploads/2019/07/cogsci19_proceedings-8July2019-compressed.pdf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2767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469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4617A-A72C-7943-8396-9D88018EC179}"/>
              </a:ext>
            </a:extLst>
          </p:cNvPr>
          <p:cNvSpPr txBox="1"/>
          <p:nvPr/>
        </p:nvSpPr>
        <p:spPr>
          <a:xfrm>
            <a:off x="762000" y="762000"/>
            <a:ext cx="7162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Formal semantic theory shows “wonder” and “think” (likewise ”whether” and “that”) are </a:t>
            </a:r>
            <a:r>
              <a:rPr lang="en-US" sz="2800" b="1" dirty="0">
                <a:solidFill>
                  <a:srgbClr val="6632C5"/>
                </a:solidFill>
              </a:rPr>
              <a:t>fundamentally different.</a:t>
            </a:r>
          </a:p>
          <a:p>
            <a:endParaRPr lang="en-US" sz="2800" dirty="0"/>
          </a:p>
          <a:p>
            <a:r>
              <a:rPr lang="en-US" sz="2800" dirty="0" err="1"/>
              <a:t>Eg.</a:t>
            </a:r>
            <a:r>
              <a:rPr lang="en-US" sz="2800" dirty="0"/>
              <a:t> Theiler, </a:t>
            </a:r>
            <a:r>
              <a:rPr lang="en-US" sz="2800" dirty="0" err="1"/>
              <a:t>Roelofsen</a:t>
            </a:r>
            <a:r>
              <a:rPr lang="en-US" sz="2800" dirty="0"/>
              <a:t> &amp; </a:t>
            </a:r>
            <a:r>
              <a:rPr lang="en-US" sz="2800" dirty="0" err="1"/>
              <a:t>Aloni</a:t>
            </a:r>
            <a:r>
              <a:rPr lang="en-US" sz="2800" dirty="0"/>
              <a:t> (2019)</a:t>
            </a:r>
          </a:p>
          <a:p>
            <a:endParaRPr lang="en-US" sz="2800" dirty="0"/>
          </a:p>
          <a:p>
            <a:r>
              <a:rPr lang="en-US" sz="2800" dirty="0"/>
              <a:t>[[believe]] = </a:t>
            </a:r>
            <a:r>
              <a:rPr lang="el-GR" sz="2800" dirty="0"/>
              <a:t>λ</a:t>
            </a:r>
            <a:r>
              <a:rPr lang="en-US" sz="2800" dirty="0"/>
              <a:t>PT .</a:t>
            </a:r>
            <a:r>
              <a:rPr lang="el-GR" sz="2800" dirty="0"/>
              <a:t>λ</a:t>
            </a:r>
            <a:r>
              <a:rPr lang="en-US" sz="2800" dirty="0"/>
              <a:t>x.</a:t>
            </a:r>
            <a:r>
              <a:rPr lang="el-GR" sz="2800" dirty="0"/>
              <a:t>λ</a:t>
            </a:r>
            <a:r>
              <a:rPr lang="en-US" sz="2800" dirty="0"/>
              <a:t>p. ∀w ∈ p. (</a:t>
            </a:r>
            <a:r>
              <a:rPr lang="en-US" sz="2800" dirty="0" err="1"/>
              <a:t>DOX</a:t>
            </a:r>
            <a:r>
              <a:rPr lang="en-US" sz="2800" baseline="30000" dirty="0" err="1"/>
              <a:t>w</a:t>
            </a:r>
            <a:r>
              <a:rPr lang="en-US" sz="2800" baseline="-25000" dirty="0" err="1"/>
              <a:t>x</a:t>
            </a:r>
            <a:r>
              <a:rPr lang="en-US" sz="2800" baseline="-25000" dirty="0"/>
              <a:t> </a:t>
            </a:r>
            <a:r>
              <a:rPr lang="en-US" sz="2800" dirty="0"/>
              <a:t>∈ P ∨ </a:t>
            </a:r>
            <a:r>
              <a:rPr lang="en-US" sz="2800" dirty="0" err="1"/>
              <a:t>DOX</a:t>
            </a:r>
            <a:r>
              <a:rPr lang="en-US" sz="2800" baseline="30000" dirty="0" err="1"/>
              <a:t>w</a:t>
            </a:r>
            <a:r>
              <a:rPr lang="en-US" sz="2800" baseline="-25000" dirty="0" err="1"/>
              <a:t>x</a:t>
            </a:r>
            <a:r>
              <a:rPr lang="en-US" sz="2800" baseline="-25000" dirty="0"/>
              <a:t> </a:t>
            </a:r>
            <a:r>
              <a:rPr lang="en-US" sz="2800" dirty="0"/>
              <a:t>∈ in(P)). ∀w ∈ p.  </a:t>
            </a:r>
            <a:r>
              <a:rPr lang="en-US" sz="2800" dirty="0" err="1"/>
              <a:t>DOX</a:t>
            </a:r>
            <a:r>
              <a:rPr lang="en-US" sz="2800" baseline="30000" dirty="0" err="1"/>
              <a:t>w</a:t>
            </a:r>
            <a:r>
              <a:rPr lang="en-US" sz="2800" baseline="-25000" dirty="0" err="1"/>
              <a:t>x</a:t>
            </a:r>
            <a:r>
              <a:rPr lang="en-US" sz="2800" baseline="-25000" dirty="0"/>
              <a:t> </a:t>
            </a:r>
            <a:r>
              <a:rPr lang="en-US" sz="2800" dirty="0"/>
              <a:t>∈ P</a:t>
            </a:r>
          </a:p>
          <a:p>
            <a:endParaRPr lang="en-US" sz="2800" dirty="0"/>
          </a:p>
          <a:p>
            <a:r>
              <a:rPr lang="en-US" sz="2800" dirty="0"/>
              <a:t>[[wonder ]]= </a:t>
            </a:r>
            <a:r>
              <a:rPr lang="el-GR" sz="2800" dirty="0"/>
              <a:t>λ</a:t>
            </a:r>
            <a:r>
              <a:rPr lang="en-US" sz="2800" dirty="0"/>
              <a:t>PT .</a:t>
            </a:r>
            <a:r>
              <a:rPr lang="el-GR" sz="2800" dirty="0"/>
              <a:t>λ</a:t>
            </a:r>
            <a:r>
              <a:rPr lang="en-US" sz="2800" dirty="0"/>
              <a:t>x.</a:t>
            </a:r>
            <a:r>
              <a:rPr lang="el-GR" sz="2800" dirty="0"/>
              <a:t>λ</a:t>
            </a:r>
            <a:r>
              <a:rPr lang="en-US" sz="2800" dirty="0"/>
              <a:t>p. ∀w ∈ p. (</a:t>
            </a:r>
            <a:r>
              <a:rPr lang="en-US" sz="2800" dirty="0" err="1"/>
              <a:t>DOX</a:t>
            </a:r>
            <a:r>
              <a:rPr lang="en-US" sz="2800" baseline="30000" dirty="0" err="1"/>
              <a:t>w</a:t>
            </a:r>
            <a:r>
              <a:rPr lang="en-US" sz="2800" baseline="-25000" dirty="0" err="1"/>
              <a:t>x</a:t>
            </a:r>
            <a:r>
              <a:rPr lang="en-US" sz="2800" dirty="0"/>
              <a:t> ∈</a:t>
            </a:r>
          </a:p>
          <a:p>
            <a:r>
              <a:rPr lang="en-US" sz="2800" dirty="0"/>
              <a:t>P ∧ </a:t>
            </a:r>
            <a:r>
              <a:rPr lang="en-US" sz="2800" dirty="0" err="1"/>
              <a:t>INQ</a:t>
            </a:r>
            <a:r>
              <a:rPr lang="en-US" sz="2800" baseline="30000" dirty="0" err="1"/>
              <a:t>w</a:t>
            </a:r>
            <a:r>
              <a:rPr lang="en-US" sz="2800" baseline="-25000" dirty="0" err="1"/>
              <a:t>x</a:t>
            </a:r>
            <a:r>
              <a:rPr lang="en-US" sz="2800" baseline="-25000" dirty="0"/>
              <a:t> </a:t>
            </a:r>
            <a:r>
              <a:rPr lang="en-US" sz="2800" dirty="0"/>
              <a:t>⊆ P)</a:t>
            </a:r>
          </a:p>
          <a:p>
            <a:endParaRPr lang="en-US" sz="2800" b="1" dirty="0">
              <a:solidFill>
                <a:srgbClr val="6632C5"/>
              </a:solidFill>
            </a:endParaRPr>
          </a:p>
          <a:p>
            <a:r>
              <a:rPr lang="en-US" sz="2800" b="1" dirty="0"/>
              <a:t>How can we claim they are similar?</a:t>
            </a:r>
          </a:p>
          <a:p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79120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5999-FFAC-E046-910A-23913656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06D86-7752-2F43-B95D-281B8C621C6A}"/>
              </a:ext>
            </a:extLst>
          </p:cNvPr>
          <p:cNvSpPr txBox="1"/>
          <p:nvPr/>
        </p:nvSpPr>
        <p:spPr>
          <a:xfrm>
            <a:off x="685800" y="2362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book did Jeff take a vacation in order to read _ ?  (purpose Adjunct)</a:t>
            </a:r>
          </a:p>
          <a:p>
            <a:endParaRPr lang="en-US" sz="2800" dirty="0"/>
          </a:p>
          <a:p>
            <a:pPr algn="l"/>
            <a:r>
              <a:rPr lang="en-US" sz="2800" dirty="0"/>
              <a:t>Which book did Julia finish sketches and buy _ ? (progressive Adjunct, [Brown, 2017])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Which painting did Monica travel to New York and buy _ ? (“Type A” Coordination [Lakoff, 1986]---cf. </a:t>
            </a:r>
            <a:r>
              <a:rPr lang="en-US" sz="2800" dirty="0" err="1"/>
              <a:t>Neeleman</a:t>
            </a:r>
            <a:r>
              <a:rPr lang="en-US" sz="2800" dirty="0"/>
              <a:t> &amp; Tanaka </a:t>
            </a:r>
            <a:r>
              <a:rPr lang="en-US" sz="2800" dirty="0" err="1"/>
              <a:t>ms</a:t>
            </a:r>
            <a:r>
              <a:rPr lang="en-US" sz="2800" dirty="0"/>
              <a:t> on </a:t>
            </a:r>
            <a:r>
              <a:rPr lang="en-US" sz="2800" dirty="0" err="1"/>
              <a:t>Lingbuzz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320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9A8C-E60F-8947-A811-C72F76CC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5E597-CFE1-CE46-A133-5A850314368E}"/>
              </a:ext>
            </a:extLst>
          </p:cNvPr>
          <p:cNvSpPr txBox="1"/>
          <p:nvPr/>
        </p:nvSpPr>
        <p:spPr>
          <a:xfrm>
            <a:off x="341026" y="1610011"/>
            <a:ext cx="86505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Reliable, fine-grained measurements of grammaticality and processing are becoming well established enough to support </a:t>
            </a:r>
            <a:r>
              <a:rPr lang="en-US" sz="2400" b="1" dirty="0"/>
              <a:t>formalized theories of grammar/processing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Islands are a case of particular interest.  We focus on the strong-weak distinction.</a:t>
            </a:r>
          </a:p>
          <a:p>
            <a:endParaRPr lang="en-US" sz="2400" dirty="0"/>
          </a:p>
          <a:p>
            <a:r>
              <a:rPr lang="en-US" sz="2400" dirty="0"/>
              <a:t>Foundational observation:  Weak islands…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…show evidence of being islands.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…allowing some linking of gaps across island boundaries.</a:t>
            </a:r>
          </a:p>
          <a:p>
            <a:endParaRPr lang="en-US" sz="2400" dirty="0"/>
          </a:p>
          <a:p>
            <a:r>
              <a:rPr lang="en-US" sz="2400" dirty="0"/>
              <a:t>Self-Organized Sentence Processing (SOSP), a nonlinear dynamical systems approach to grammar/processing offers insight.</a:t>
            </a:r>
          </a:p>
        </p:txBody>
      </p:sp>
    </p:spTree>
    <p:extLst>
      <p:ext uri="{BB962C8B-B14F-4D97-AF65-F5344CB8AC3E}">
        <p14:creationId xmlns:p14="http://schemas.microsoft.com/office/powerpoint/2010/main" val="6646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8706-82EB-F347-8720-EB4D745B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0996E-E386-B149-B693-D66AF96508BD}"/>
              </a:ext>
            </a:extLst>
          </p:cNvPr>
          <p:cNvSpPr txBox="1"/>
          <p:nvPr/>
        </p:nvSpPr>
        <p:spPr>
          <a:xfrm>
            <a:off x="152400" y="1752600"/>
            <a:ext cx="9296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b="1" dirty="0"/>
              <a:t>Subject Island Extractions </a:t>
            </a:r>
            <a:r>
              <a:rPr lang="en-US" sz="2400" b="1" dirty="0">
                <a:solidFill>
                  <a:srgbClr val="1C27EE"/>
                </a:solidFill>
              </a:rPr>
              <a:t>(Strong)</a:t>
            </a:r>
          </a:p>
          <a:p>
            <a:r>
              <a:rPr lang="en-US" sz="2400" dirty="0"/>
              <a:t>(a) * </a:t>
            </a:r>
            <a:r>
              <a:rPr lang="en-US" sz="2400" dirty="0" err="1"/>
              <a:t>Who</a:t>
            </a:r>
            <a:r>
              <a:rPr lang="en-US" sz="2400" baseline="-25000" dirty="0" err="1"/>
              <a:t>i</a:t>
            </a:r>
            <a:r>
              <a:rPr lang="en-US" sz="2400" dirty="0"/>
              <a:t> does the retiree think [the speech by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/>
              <a:t> ] interrupted the show?  </a:t>
            </a:r>
            <a:r>
              <a:rPr lang="en-US" sz="2400" dirty="0">
                <a:solidFill>
                  <a:srgbClr val="6632C5"/>
                </a:solidFill>
              </a:rPr>
              <a:t>(Simple [Bare] </a:t>
            </a:r>
            <a:r>
              <a:rPr lang="en-US" sz="2400" dirty="0" err="1">
                <a:solidFill>
                  <a:srgbClr val="6632C5"/>
                </a:solidFill>
              </a:rPr>
              <a:t>Wh</a:t>
            </a:r>
            <a:r>
              <a:rPr lang="en-US" sz="2400" dirty="0">
                <a:solidFill>
                  <a:srgbClr val="6632C5"/>
                </a:solidFill>
              </a:rPr>
              <a:t>-element)</a:t>
            </a:r>
          </a:p>
          <a:p>
            <a:r>
              <a:rPr lang="en-US" sz="2400" dirty="0"/>
              <a:t>(b) * Which </a:t>
            </a:r>
            <a:r>
              <a:rPr lang="en-US" sz="2400" dirty="0" err="1"/>
              <a:t>politician</a:t>
            </a:r>
            <a:r>
              <a:rPr lang="en-US" sz="2400" baseline="-25000" dirty="0" err="1"/>
              <a:t>i</a:t>
            </a:r>
            <a:r>
              <a:rPr lang="en-US" sz="2400" dirty="0"/>
              <a:t> does the retiree think [the speech by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/>
              <a:t> ] interrupted the show? </a:t>
            </a:r>
            <a:r>
              <a:rPr lang="en-US" sz="2400" dirty="0">
                <a:solidFill>
                  <a:srgbClr val="6632C5"/>
                </a:solidFill>
              </a:rPr>
              <a:t>(Complex [Discourse-linked] </a:t>
            </a:r>
            <a:r>
              <a:rPr lang="en-US" sz="2400" dirty="0" err="1">
                <a:solidFill>
                  <a:srgbClr val="6632C5"/>
                </a:solidFill>
              </a:rPr>
              <a:t>Wh</a:t>
            </a:r>
            <a:r>
              <a:rPr lang="en-US" sz="2400" dirty="0">
                <a:solidFill>
                  <a:srgbClr val="6632C5"/>
                </a:solidFill>
              </a:rPr>
              <a:t>-element)</a:t>
            </a:r>
          </a:p>
          <a:p>
            <a:endParaRPr lang="en-US" sz="2400" dirty="0"/>
          </a:p>
          <a:p>
            <a:r>
              <a:rPr lang="en-US" sz="2400" b="1" dirty="0"/>
              <a:t>(2) </a:t>
            </a:r>
            <a:r>
              <a:rPr lang="en-US" sz="2400" b="1" i="1" dirty="0"/>
              <a:t>because</a:t>
            </a:r>
            <a:r>
              <a:rPr lang="en-US" sz="2400" b="1" dirty="0"/>
              <a:t>-Adjunct Island Extractions </a:t>
            </a:r>
            <a:r>
              <a:rPr lang="en-US" sz="2400" b="1" dirty="0">
                <a:solidFill>
                  <a:srgbClr val="1C27EE"/>
                </a:solidFill>
              </a:rPr>
              <a:t>(Strong)</a:t>
            </a:r>
          </a:p>
          <a:p>
            <a:r>
              <a:rPr lang="en-US" sz="2400" dirty="0"/>
              <a:t>(a) * </a:t>
            </a:r>
            <a:r>
              <a:rPr lang="en-US" sz="2400" dirty="0" err="1"/>
              <a:t>What</a:t>
            </a:r>
            <a:r>
              <a:rPr lang="en-US" sz="2400" baseline="-25000" dirty="0" err="1"/>
              <a:t>i</a:t>
            </a:r>
            <a:r>
              <a:rPr lang="en-US" sz="2400" dirty="0"/>
              <a:t> did the brothers wink [because the sisters </a:t>
            </a:r>
            <a:r>
              <a:rPr lang="en-US" sz="2400" dirty="0" err="1"/>
              <a:t>abhored</a:t>
            </a:r>
            <a:r>
              <a:rPr lang="en-US" sz="2400" dirty="0"/>
              <a:t>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/>
              <a:t> ]? </a:t>
            </a:r>
            <a:r>
              <a:rPr lang="en-US" sz="2400" dirty="0">
                <a:solidFill>
                  <a:srgbClr val="6632C5"/>
                </a:solidFill>
              </a:rPr>
              <a:t>(Simple </a:t>
            </a:r>
            <a:r>
              <a:rPr lang="en-US" sz="2400" dirty="0" err="1">
                <a:solidFill>
                  <a:srgbClr val="6632C5"/>
                </a:solidFill>
              </a:rPr>
              <a:t>Wh</a:t>
            </a:r>
            <a:r>
              <a:rPr lang="en-US" sz="2400" dirty="0">
                <a:solidFill>
                  <a:srgbClr val="6632C5"/>
                </a:solidFill>
              </a:rPr>
              <a:t>-element)</a:t>
            </a:r>
          </a:p>
          <a:p>
            <a:r>
              <a:rPr lang="en-US" sz="2400" dirty="0"/>
              <a:t>(b) * Which </a:t>
            </a:r>
            <a:r>
              <a:rPr lang="en-US" sz="2400" dirty="0" err="1"/>
              <a:t>snack</a:t>
            </a:r>
            <a:r>
              <a:rPr lang="en-US" sz="2400" baseline="-25000" dirty="0" err="1"/>
              <a:t>i</a:t>
            </a:r>
            <a:r>
              <a:rPr lang="en-US" sz="2400" dirty="0"/>
              <a:t> did the brothers wink [because the sisters </a:t>
            </a:r>
            <a:r>
              <a:rPr lang="en-US" sz="2400" dirty="0" err="1"/>
              <a:t>abhored</a:t>
            </a:r>
            <a:r>
              <a:rPr lang="en-US" sz="2400" dirty="0"/>
              <a:t>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/>
              <a:t> ]? </a:t>
            </a:r>
            <a:r>
              <a:rPr lang="en-US" sz="2400" dirty="0">
                <a:solidFill>
                  <a:srgbClr val="6632C5"/>
                </a:solidFill>
              </a:rPr>
              <a:t>(Complex </a:t>
            </a:r>
            <a:r>
              <a:rPr lang="en-US" sz="2400" dirty="0" err="1">
                <a:solidFill>
                  <a:srgbClr val="6632C5"/>
                </a:solidFill>
              </a:rPr>
              <a:t>Wh</a:t>
            </a:r>
            <a:r>
              <a:rPr lang="en-US" sz="2400" dirty="0">
                <a:solidFill>
                  <a:srgbClr val="6632C5"/>
                </a:solidFill>
              </a:rPr>
              <a:t>-element)</a:t>
            </a:r>
          </a:p>
          <a:p>
            <a:endParaRPr lang="en-US" dirty="0"/>
          </a:p>
          <a:p>
            <a:r>
              <a:rPr lang="en-US" sz="2000" dirty="0"/>
              <a:t>Judgments (“*”, “  “, “?”) indicate traditional linguistic judgments</a:t>
            </a:r>
          </a:p>
          <a:p>
            <a:r>
              <a:rPr lang="en-US" sz="2000" dirty="0"/>
              <a:t>Square brackets [ ] mark the island structures</a:t>
            </a:r>
          </a:p>
        </p:txBody>
      </p:sp>
    </p:spTree>
    <p:extLst>
      <p:ext uri="{BB962C8B-B14F-4D97-AF65-F5344CB8AC3E}">
        <p14:creationId xmlns:p14="http://schemas.microsoft.com/office/powerpoint/2010/main" val="3178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8706-82EB-F347-8720-EB4D745B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0996E-E386-B149-B693-D66AF96508BD}"/>
              </a:ext>
            </a:extLst>
          </p:cNvPr>
          <p:cNvSpPr txBox="1"/>
          <p:nvPr/>
        </p:nvSpPr>
        <p:spPr>
          <a:xfrm>
            <a:off x="190500" y="1753990"/>
            <a:ext cx="8763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(3) Whether Island Extractions  </a:t>
            </a:r>
            <a:r>
              <a:rPr lang="en-US" sz="2400" b="1" dirty="0">
                <a:solidFill>
                  <a:srgbClr val="1C27EE"/>
                </a:solidFill>
              </a:rPr>
              <a:t>(Weak)</a:t>
            </a:r>
          </a:p>
          <a:p>
            <a:pPr marL="457200" indent="-457200">
              <a:buAutoNum type="alphaLcParenBoth"/>
            </a:pPr>
            <a:r>
              <a:rPr lang="en-US" sz="2400" dirty="0"/>
              <a:t>* </a:t>
            </a:r>
            <a:r>
              <a:rPr lang="en-US" sz="2400" dirty="0" err="1"/>
              <a:t>What</a:t>
            </a:r>
            <a:r>
              <a:rPr lang="en-US" sz="2400" baseline="-25000" dirty="0" err="1"/>
              <a:t>i</a:t>
            </a:r>
            <a:r>
              <a:rPr lang="en-US" sz="2400" dirty="0"/>
              <a:t> does the detective wonder [whether Alice </a:t>
            </a:r>
          </a:p>
          <a:p>
            <a:r>
              <a:rPr lang="en-US" sz="2400" dirty="0"/>
              <a:t>        stole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/>
              <a:t> ]? </a:t>
            </a:r>
            <a:r>
              <a:rPr lang="en-US" sz="2400" dirty="0">
                <a:solidFill>
                  <a:srgbClr val="6632C5"/>
                </a:solidFill>
              </a:rPr>
              <a:t>(Simple </a:t>
            </a:r>
            <a:r>
              <a:rPr lang="en-US" sz="2400" dirty="0" err="1">
                <a:solidFill>
                  <a:srgbClr val="6632C5"/>
                </a:solidFill>
              </a:rPr>
              <a:t>Wh</a:t>
            </a:r>
            <a:r>
              <a:rPr lang="en-US" sz="2400" dirty="0">
                <a:solidFill>
                  <a:srgbClr val="6632C5"/>
                </a:solidFill>
              </a:rPr>
              <a:t>-element)</a:t>
            </a:r>
          </a:p>
          <a:p>
            <a:r>
              <a:rPr lang="en-US" sz="2400" dirty="0"/>
              <a:t>(b) Which </a:t>
            </a:r>
            <a:r>
              <a:rPr lang="en-US" sz="2400" dirty="0" err="1"/>
              <a:t>necklace</a:t>
            </a:r>
            <a:r>
              <a:rPr lang="en-US" sz="2400" baseline="-25000" dirty="0" err="1"/>
              <a:t>i</a:t>
            </a:r>
            <a:r>
              <a:rPr lang="en-US" sz="2400" dirty="0"/>
              <a:t> does the detective wonder [whether</a:t>
            </a:r>
          </a:p>
          <a:p>
            <a:r>
              <a:rPr lang="en-US" sz="2400" dirty="0"/>
              <a:t>        Alice stole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/>
              <a:t> ]?  </a:t>
            </a:r>
            <a:r>
              <a:rPr lang="en-US" sz="2400" dirty="0">
                <a:solidFill>
                  <a:srgbClr val="6632C5"/>
                </a:solidFill>
              </a:rPr>
              <a:t>(Complex </a:t>
            </a:r>
            <a:r>
              <a:rPr lang="en-US" sz="2400" dirty="0" err="1">
                <a:solidFill>
                  <a:srgbClr val="6632C5"/>
                </a:solidFill>
              </a:rPr>
              <a:t>Wh</a:t>
            </a:r>
            <a:r>
              <a:rPr lang="en-US" sz="2400" dirty="0">
                <a:solidFill>
                  <a:srgbClr val="6632C5"/>
                </a:solidFill>
              </a:rPr>
              <a:t>-element)</a:t>
            </a:r>
          </a:p>
          <a:p>
            <a:endParaRPr lang="en-US" sz="2400" dirty="0"/>
          </a:p>
          <a:p>
            <a:r>
              <a:rPr lang="en-US" sz="2400" b="1" dirty="0"/>
              <a:t>(4) Complex NP Island Extractions  </a:t>
            </a:r>
            <a:r>
              <a:rPr lang="en-US" sz="2400" b="1" dirty="0">
                <a:solidFill>
                  <a:srgbClr val="1C27EE"/>
                </a:solidFill>
              </a:rPr>
              <a:t>(Weak)</a:t>
            </a:r>
          </a:p>
          <a:p>
            <a:pPr marL="457200" indent="-457200">
              <a:buAutoNum type="alphaLcParenBoth"/>
            </a:pPr>
            <a:r>
              <a:rPr lang="en-US" sz="2400" dirty="0"/>
              <a:t>* </a:t>
            </a:r>
            <a:r>
              <a:rPr lang="en-US" sz="2400" dirty="0" err="1"/>
              <a:t>What</a:t>
            </a:r>
            <a:r>
              <a:rPr lang="en-US" sz="2400" baseline="-25000" dirty="0" err="1"/>
              <a:t>i</a:t>
            </a:r>
            <a:r>
              <a:rPr lang="en-US" sz="2400" dirty="0"/>
              <a:t> did you hear [the rumor that Jeff baked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/>
              <a:t> ].</a:t>
            </a:r>
          </a:p>
          <a:p>
            <a:r>
              <a:rPr lang="en-US" sz="2400" dirty="0"/>
              <a:t>                        </a:t>
            </a:r>
            <a:r>
              <a:rPr lang="en-US" sz="2400" dirty="0">
                <a:solidFill>
                  <a:srgbClr val="6632C5"/>
                </a:solidFill>
              </a:rPr>
              <a:t>(Simple </a:t>
            </a:r>
            <a:r>
              <a:rPr lang="en-US" sz="2400" dirty="0" err="1">
                <a:solidFill>
                  <a:srgbClr val="6632C5"/>
                </a:solidFill>
              </a:rPr>
              <a:t>Wh</a:t>
            </a:r>
            <a:r>
              <a:rPr lang="en-US" sz="2400" dirty="0">
                <a:solidFill>
                  <a:srgbClr val="6632C5"/>
                </a:solidFill>
              </a:rPr>
              <a:t>-element)</a:t>
            </a:r>
          </a:p>
          <a:p>
            <a:r>
              <a:rPr lang="en-US" sz="2400" dirty="0"/>
              <a:t>(b) ? Which </a:t>
            </a:r>
            <a:r>
              <a:rPr lang="en-US" sz="2400" dirty="0" err="1"/>
              <a:t>pie</a:t>
            </a:r>
            <a:r>
              <a:rPr lang="en-US" sz="2400" baseline="-25000" dirty="0" err="1"/>
              <a:t>i</a:t>
            </a:r>
            <a:r>
              <a:rPr lang="en-US" sz="2400" dirty="0"/>
              <a:t> did you hear [the rumor that Jeff </a:t>
            </a:r>
          </a:p>
          <a:p>
            <a:r>
              <a:rPr lang="en-US" sz="2400" dirty="0"/>
              <a:t>          baked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/>
              <a:t> ]?   </a:t>
            </a:r>
            <a:r>
              <a:rPr lang="en-US" sz="2400" dirty="0">
                <a:solidFill>
                  <a:srgbClr val="6632C5"/>
                </a:solidFill>
              </a:rPr>
              <a:t>(Complex </a:t>
            </a:r>
            <a:r>
              <a:rPr lang="en-US" sz="2400" dirty="0" err="1">
                <a:solidFill>
                  <a:srgbClr val="6632C5"/>
                </a:solidFill>
              </a:rPr>
              <a:t>Wh</a:t>
            </a:r>
            <a:r>
              <a:rPr lang="en-US" sz="2400" dirty="0">
                <a:solidFill>
                  <a:srgbClr val="6632C5"/>
                </a:solidFill>
              </a:rPr>
              <a:t>-element)</a:t>
            </a:r>
          </a:p>
          <a:p>
            <a:endParaRPr lang="en-US" dirty="0">
              <a:solidFill>
                <a:srgbClr val="6632C5"/>
              </a:solidFill>
            </a:endParaRPr>
          </a:p>
          <a:p>
            <a:r>
              <a:rPr lang="en-US" sz="2000" dirty="0"/>
              <a:t>Evaluations (“*”, “  ”, “?”) indicate traditional linguistic judgments</a:t>
            </a:r>
          </a:p>
          <a:p>
            <a:r>
              <a:rPr lang="en-US" sz="2000" dirty="0"/>
              <a:t>Square brackets [ ] mark the island structures</a:t>
            </a:r>
            <a:endParaRPr lang="en-US" sz="2000" b="1" dirty="0">
              <a:solidFill>
                <a:srgbClr val="6632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11864-3DC8-7A47-8FBA-7413B688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23305-DEFD-F044-B2B9-66A6F7561251}"/>
              </a:ext>
            </a:extLst>
          </p:cNvPr>
          <p:cNvSpPr txBox="1"/>
          <p:nvPr/>
        </p:nvSpPr>
        <p:spPr>
          <a:xfrm>
            <a:off x="762000" y="4953000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Difference of difference scores from Likert scale acceptability judgments on complex (D-linked) islands and controls in Sprouse &amp; Messick (2015)---see also Sprouse et al. (2016). Each bar indicates the residual disapproval of an island violating sentence, after</a:t>
            </a:r>
          </a:p>
          <a:p>
            <a:r>
              <a:rPr lang="en-US" sz="2000" dirty="0"/>
              <a:t>plausible processing effects have been subtracted out.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AC955-CEAB-BD41-AE22-03778AB8C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2089150"/>
            <a:ext cx="9004300" cy="2679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C22E2B-ED38-F04D-B1F2-14AD9E2E710A}"/>
              </a:ext>
            </a:extLst>
          </p:cNvPr>
          <p:cNvSpPr txBox="1"/>
          <p:nvPr/>
        </p:nvSpPr>
        <p:spPr>
          <a:xfrm>
            <a:off x="457200" y="1905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 </a:t>
            </a:r>
            <a:r>
              <a:rPr lang="en-US" sz="2400" dirty="0"/>
              <a:t>   Whether               CNP               Subject             Adjunct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06C3F-0314-A64E-82E4-968170BCF3F3}"/>
              </a:ext>
            </a:extLst>
          </p:cNvPr>
          <p:cNvSpPr txBox="1"/>
          <p:nvPr/>
        </p:nvSpPr>
        <p:spPr>
          <a:xfrm>
            <a:off x="1752600" y="152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   WEAK                            STRONG</a:t>
            </a:r>
          </a:p>
        </p:txBody>
      </p:sp>
    </p:spTree>
    <p:extLst>
      <p:ext uri="{BB962C8B-B14F-4D97-AF65-F5344CB8AC3E}">
        <p14:creationId xmlns:p14="http://schemas.microsoft.com/office/powerpoint/2010/main" val="36631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22A0-2F52-2342-A4C8-D3BEBB92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E80D5-F32F-6D41-BB27-140542EEA91D}"/>
              </a:ext>
            </a:extLst>
          </p:cNvPr>
          <p:cNvSpPr txBox="1"/>
          <p:nvPr/>
        </p:nvSpPr>
        <p:spPr>
          <a:xfrm>
            <a:off x="914400" y="3048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/>
              <a:t>Villata</a:t>
            </a:r>
            <a:r>
              <a:rPr lang="en-US" sz="2400" dirty="0"/>
              <a:t>, Sprouse, &amp; Tabor poster (12:10-2pm today) on </a:t>
            </a:r>
            <a:r>
              <a:rPr lang="en-US" sz="2400" b="1" dirty="0"/>
              <a:t>Maze Task evidence </a:t>
            </a:r>
            <a:r>
              <a:rPr lang="en-US" sz="2400" dirty="0"/>
              <a:t>for filler-gap linking in the two weak islands, Whether and Complex-NP, but not in (strong) Adjunct Islands.</a:t>
            </a:r>
          </a:p>
        </p:txBody>
      </p:sp>
    </p:spTree>
    <p:extLst>
      <p:ext uri="{BB962C8B-B14F-4D97-AF65-F5344CB8AC3E}">
        <p14:creationId xmlns:p14="http://schemas.microsoft.com/office/powerpoint/2010/main" val="239328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D03C-2D8E-984A-A848-0FA080EA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Data’s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B0D98-CB54-EB49-A674-FAC63C56C594}"/>
              </a:ext>
            </a:extLst>
          </p:cNvPr>
          <p:cNvSpPr txBox="1"/>
          <p:nvPr/>
        </p:nvSpPr>
        <p:spPr>
          <a:xfrm>
            <a:off x="609600" y="2514600"/>
            <a:ext cx="80772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(1) Complex Whether and Complex CNP Islands are islands (they show the characteristic interaction which indicates an effect of grammar)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(2) They also allow extraction at least some of the time.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Current clearest formal theories of islands say: </a:t>
            </a:r>
            <a:r>
              <a:rPr lang="en-US" sz="2400" b="1" dirty="0"/>
              <a:t>either an element can be extracted or it can’t.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400" b="1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This seems like a </a:t>
            </a:r>
            <a:r>
              <a:rPr lang="en-US" sz="2400" b="1" dirty="0">
                <a:solidFill>
                  <a:srgbClr val="6632C5"/>
                </a:solidFill>
              </a:rPr>
              <a:t>paradox.</a:t>
            </a:r>
          </a:p>
        </p:txBody>
      </p:sp>
    </p:spTree>
    <p:extLst>
      <p:ext uri="{BB962C8B-B14F-4D97-AF65-F5344CB8AC3E}">
        <p14:creationId xmlns:p14="http://schemas.microsoft.com/office/powerpoint/2010/main" val="17122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dog-sleeps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85850"/>
            <a:ext cx="4143375" cy="4686300"/>
          </a:xfrm>
          <a:prstGeom prst="rect">
            <a:avLst/>
          </a:prstGeom>
        </p:spPr>
      </p:pic>
      <p:pic>
        <p:nvPicPr>
          <p:cNvPr id="6" name="Picture 5" descr="the-dog-sleeps-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85850"/>
            <a:ext cx="4143375" cy="4686300"/>
          </a:xfrm>
          <a:prstGeom prst="rect">
            <a:avLst/>
          </a:prstGeom>
        </p:spPr>
      </p:pic>
      <p:pic>
        <p:nvPicPr>
          <p:cNvPr id="7" name="Picture 6" descr="the-dog-sleeps-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85850"/>
            <a:ext cx="4143375" cy="4686300"/>
          </a:xfrm>
          <a:prstGeom prst="rect">
            <a:avLst/>
          </a:prstGeom>
        </p:spPr>
      </p:pic>
      <p:pic>
        <p:nvPicPr>
          <p:cNvPr id="8" name="Picture 7" descr="the-dog-sleeps-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85850"/>
            <a:ext cx="4143375" cy="4686300"/>
          </a:xfrm>
          <a:prstGeom prst="rect">
            <a:avLst/>
          </a:prstGeom>
        </p:spPr>
      </p:pic>
      <p:pic>
        <p:nvPicPr>
          <p:cNvPr id="9" name="Picture 8" descr="the-dog-sleeps-1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85850"/>
            <a:ext cx="4143375" cy="4686300"/>
          </a:xfrm>
          <a:prstGeom prst="rect">
            <a:avLst/>
          </a:prstGeom>
        </p:spPr>
      </p:pic>
      <p:pic>
        <p:nvPicPr>
          <p:cNvPr id="10" name="Picture 9" descr="the-dog-sleeps-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85850"/>
            <a:ext cx="4143375" cy="468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6724A-ED03-2C43-9CCE-56CB78245CD1}"/>
              </a:ext>
            </a:extLst>
          </p:cNvPr>
          <p:cNvSpPr txBox="1"/>
          <p:nvPr/>
        </p:nvSpPr>
        <p:spPr>
          <a:xfrm>
            <a:off x="731520" y="3017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Self-Organized Sentence Processing (SOSP):</a:t>
            </a:r>
          </a:p>
        </p:txBody>
      </p:sp>
    </p:spTree>
    <p:extLst>
      <p:ext uri="{BB962C8B-B14F-4D97-AF65-F5344CB8AC3E}">
        <p14:creationId xmlns:p14="http://schemas.microsoft.com/office/powerpoint/2010/main" val="34019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34974</TotalTime>
  <Words>2319</Words>
  <Application>Microsoft Macintosh PowerPoint</Application>
  <PresentationFormat>On-screen Show (4:3)</PresentationFormat>
  <Paragraphs>221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Cambria Math</vt:lpstr>
      <vt:lpstr>Corbel</vt:lpstr>
      <vt:lpstr>Times New Roman</vt:lpstr>
      <vt:lpstr>Wingdings</vt:lpstr>
      <vt:lpstr>Wingdings 2</vt:lpstr>
      <vt:lpstr>Wingdings 3</vt:lpstr>
      <vt:lpstr>Module</vt:lpstr>
      <vt:lpstr>A Theory of Island Semi-Accessibility:  the Case of the Strong/Weak Distinction</vt:lpstr>
      <vt:lpstr>Acknowledgements</vt:lpstr>
      <vt:lpstr>Overview</vt:lpstr>
      <vt:lpstr>The Data</vt:lpstr>
      <vt:lpstr>The Data</vt:lpstr>
      <vt:lpstr>The Data</vt:lpstr>
      <vt:lpstr>The Data</vt:lpstr>
      <vt:lpstr>The Data’s Challenge</vt:lpstr>
      <vt:lpstr>PowerPoint Presentation</vt:lpstr>
      <vt:lpstr>PowerPoint Presentation</vt:lpstr>
      <vt:lpstr>PowerPoint Presentation</vt:lpstr>
      <vt:lpstr>Testing the theory: a computational exploration</vt:lpstr>
      <vt:lpstr>Testing the theory: a computational exploration</vt:lpstr>
      <vt:lpstr>Testing the theory: a computational exploration</vt:lpstr>
      <vt:lpstr>Testing the theory: a computational exploration</vt:lpstr>
      <vt:lpstr>Testing the theory: a computational exploration</vt:lpstr>
      <vt:lpstr>Summary of the method</vt:lpstr>
      <vt:lpstr>Summary of the method</vt:lpstr>
      <vt:lpstr>Testing the theory: a computational exploration</vt:lpstr>
      <vt:lpstr>Testing the theory: a computational exploration</vt:lpstr>
      <vt:lpstr>Testing the theory: a computational exploration</vt:lpstr>
      <vt:lpstr>Testing the theory: a computational exploration</vt:lpstr>
      <vt:lpstr>Testing the theory: a computational exploration</vt:lpstr>
      <vt:lpstr>Conclusions</vt:lpstr>
      <vt:lpstr>Bibliography</vt:lpstr>
      <vt:lpstr>PowerPoint Presentation</vt:lpstr>
      <vt:lpstr>PowerPoint Presentation</vt:lpstr>
      <vt:lpstr>Other examples</vt:lpstr>
    </vt:vector>
  </TitlesOfParts>
  <Company>University of Connecticut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task of vision?</dc:title>
  <dc:creator>College of Liberal Arts and Sciences</dc:creator>
  <cp:lastModifiedBy>Tabor, Whitney</cp:lastModifiedBy>
  <cp:revision>681</cp:revision>
  <dcterms:created xsi:type="dcterms:W3CDTF">2008-02-11T14:47:17Z</dcterms:created>
  <dcterms:modified xsi:type="dcterms:W3CDTF">2020-03-20T15:56:53Z</dcterms:modified>
</cp:coreProperties>
</file>