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33"/>
  </p:notesMasterIdLst>
  <p:sldIdLst>
    <p:sldId id="321" r:id="rId2"/>
    <p:sldId id="337" r:id="rId3"/>
    <p:sldId id="432" r:id="rId4"/>
    <p:sldId id="396" r:id="rId5"/>
    <p:sldId id="397" r:id="rId6"/>
    <p:sldId id="399" r:id="rId7"/>
    <p:sldId id="398" r:id="rId8"/>
    <p:sldId id="420" r:id="rId9"/>
    <p:sldId id="416" r:id="rId10"/>
    <p:sldId id="417" r:id="rId11"/>
    <p:sldId id="419" r:id="rId12"/>
    <p:sldId id="418" r:id="rId13"/>
    <p:sldId id="428" r:id="rId14"/>
    <p:sldId id="423" r:id="rId15"/>
    <p:sldId id="422" r:id="rId16"/>
    <p:sldId id="429" r:id="rId17"/>
    <p:sldId id="406" r:id="rId18"/>
    <p:sldId id="431" r:id="rId19"/>
    <p:sldId id="409" r:id="rId20"/>
    <p:sldId id="410" r:id="rId21"/>
    <p:sldId id="408" r:id="rId22"/>
    <p:sldId id="411" r:id="rId23"/>
    <p:sldId id="413" r:id="rId24"/>
    <p:sldId id="414" r:id="rId25"/>
    <p:sldId id="395" r:id="rId26"/>
    <p:sldId id="415" r:id="rId27"/>
    <p:sldId id="434" r:id="rId28"/>
    <p:sldId id="433" r:id="rId29"/>
    <p:sldId id="424" r:id="rId30"/>
    <p:sldId id="425" r:id="rId31"/>
    <p:sldId id="42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0DC"/>
    <a:srgbClr val="273CFF"/>
    <a:srgbClr val="FF0000"/>
    <a:srgbClr val="DAD258"/>
    <a:srgbClr val="53AB5A"/>
    <a:srgbClr val="707A15"/>
    <a:srgbClr val="005C00"/>
    <a:srgbClr val="FFD334"/>
    <a:srgbClr val="1A4120"/>
    <a:srgbClr val="E3C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5"/>
    <p:restoredTop sz="91509" autoAdjust="0"/>
  </p:normalViewPr>
  <p:slideViewPr>
    <p:cSldViewPr>
      <p:cViewPr varScale="1">
        <p:scale>
          <a:sx n="100" d="100"/>
          <a:sy n="100" d="100"/>
        </p:scale>
        <p:origin x="13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8D7B8F-D77A-9540-B40A-F94A54AE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5CFF7-883C-764E-9D21-24AEE72D852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D7B8F-D77A-9540-B40A-F94A54AE4E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1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D7B8F-D77A-9540-B40A-F94A54AE4E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D255-13E1-D640-A1A9-B8846748F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62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7E7B-31FF-1C4A-A779-47A1B611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F049-413E-AA4A-A6E0-E8D0ABB8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7E5B-9D74-4F4A-970D-33FDFB1F6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25CF-DBAD-7A49-A9FB-31998AF36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91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16BA-8703-844B-999D-C08FCE01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BFBC-A7DB-6D4E-B104-D548C42F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3624-3DB4-F94A-A5BE-D381606F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4484-95E9-3746-923E-312ECF931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2A29-3A60-6247-AA45-5FC998C1A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7273-B7E3-9141-AC72-2829FCF5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1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1FC5EBF-19DF-6F4B-B305-DC639778A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27" r:id="rId2"/>
    <p:sldLayoutId id="2147484233" r:id="rId3"/>
    <p:sldLayoutId id="2147484228" r:id="rId4"/>
    <p:sldLayoutId id="2147484229" r:id="rId5"/>
    <p:sldLayoutId id="2147484230" r:id="rId6"/>
    <p:sldLayoutId id="2147484234" r:id="rId7"/>
    <p:sldLayoutId id="2147484235" r:id="rId8"/>
    <p:sldLayoutId id="2147484236" r:id="rId9"/>
    <p:sldLayoutId id="2147484231" r:id="rId10"/>
    <p:sldLayoutId id="21474842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83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38100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On the relationship between syntactic and semantic encoding in vector space language models</a:t>
            </a:r>
            <a:endParaRPr lang="en-US" sz="4000" dirty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6400800" cy="91440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cs typeface="+mn-cs"/>
              </a:rPr>
              <a:t>Whitney Tabor</a:t>
            </a:r>
            <a:endParaRPr lang="en-US" sz="3200" baseline="30000" dirty="0"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5386388"/>
            <a:ext cx="7467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cs typeface="+mn-cs"/>
              </a:rPr>
              <a:t>University of Connecticut</a:t>
            </a:r>
          </a:p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cs typeface="+mn-cs"/>
              </a:rPr>
              <a:t>Haskins Laboratories</a:t>
            </a:r>
          </a:p>
          <a:p>
            <a:pPr algn="ctr">
              <a:spcBef>
                <a:spcPct val="10000"/>
              </a:spcBef>
              <a:defRPr/>
            </a:pPr>
            <a:endParaRPr lang="en-US" sz="28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EE271-3BBA-C14A-BEB6-04357FF55763}"/>
              </a:ext>
            </a:extLst>
          </p:cNvPr>
          <p:cNvSpPr txBox="1"/>
          <p:nvPr/>
        </p:nvSpPr>
        <p:spPr>
          <a:xfrm>
            <a:off x="1028700" y="6336168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73CFF"/>
                </a:solidFill>
                <a:highlight>
                  <a:srgbClr val="DAD258"/>
                </a:highlight>
                <a:latin typeface="Calibri"/>
                <a:cs typeface="Calibri"/>
              </a:rPr>
              <a:t>Talk at </a:t>
            </a:r>
            <a:r>
              <a:rPr lang="en-US" sz="2000" dirty="0" err="1">
                <a:solidFill>
                  <a:srgbClr val="273CFF"/>
                </a:solidFill>
                <a:highlight>
                  <a:srgbClr val="DAD258"/>
                </a:highlight>
                <a:latin typeface="Calibri"/>
                <a:cs typeface="Calibri"/>
              </a:rPr>
              <a:t>SemSpace</a:t>
            </a:r>
            <a:r>
              <a:rPr lang="en-US" sz="2000" dirty="0">
                <a:solidFill>
                  <a:srgbClr val="273CFF"/>
                </a:solidFill>
                <a:highlight>
                  <a:srgbClr val="DAD258"/>
                </a:highlight>
                <a:latin typeface="Calibri"/>
                <a:cs typeface="Calibri"/>
              </a:rPr>
              <a:t> 2020, August 6, 2020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C17B5-FB85-4543-A3E3-80184F479B6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Stack Map</a:t>
            </a:r>
          </a:p>
        </p:txBody>
      </p:sp>
      <p:pic>
        <p:nvPicPr>
          <p:cNvPr id="20483" name="Picture 4" descr="sierp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8955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Input 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9884E-77C3-FD47-9B6E-D06D82C353F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2531" name="Picture 3" descr="inputmap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612900"/>
            <a:ext cx="77978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70686-854F-1449-989C-94E02D8BA31D}"/>
              </a:ext>
            </a:extLst>
          </p:cNvPr>
          <p:cNvSpPr txBox="1"/>
          <p:nvPr/>
        </p:nvSpPr>
        <p:spPr>
          <a:xfrm>
            <a:off x="1905000" y="49530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Note:  all these functions are affine f(</a:t>
            </a:r>
            <a:r>
              <a:rPr lang="en-US" sz="2800" b="1" i="1" dirty="0">
                <a:latin typeface="Calibri"/>
                <a:cs typeface="Calibri"/>
              </a:rPr>
              <a:t>z</a:t>
            </a:r>
            <a:r>
              <a:rPr lang="en-US" sz="2800" dirty="0">
                <a:latin typeface="Calibri"/>
                <a:cs typeface="Calibri"/>
              </a:rPr>
              <a:t>) = </a:t>
            </a:r>
            <a:r>
              <a:rPr lang="en-US" sz="2800" dirty="0" err="1">
                <a:latin typeface="Calibri"/>
                <a:cs typeface="Calibri"/>
              </a:rPr>
              <a:t>a</a:t>
            </a:r>
            <a:r>
              <a:rPr lang="en-US" sz="2800" b="1" i="1" dirty="0" err="1">
                <a:latin typeface="Calibri"/>
                <a:cs typeface="Calibri"/>
              </a:rPr>
              <a:t>z</a:t>
            </a:r>
            <a:r>
              <a:rPr lang="en-US" sz="2800" dirty="0">
                <a:latin typeface="Calibri"/>
                <a:cs typeface="Calibri"/>
              </a:rPr>
              <a:t> + </a:t>
            </a:r>
            <a:r>
              <a:rPr lang="en-US" sz="2800" b="1" i="1" dirty="0"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793745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21AF-782A-CD4C-B43A-78B3F65B7A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Sentence Processing on Fractal</a:t>
            </a:r>
          </a:p>
        </p:txBody>
      </p:sp>
      <p:pic>
        <p:nvPicPr>
          <p:cNvPr id="21507" name="Picture 3" descr="sierptr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4533" y="1066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[a b c [a [a b c d] b c d] d]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29400" y="1828800"/>
          <a:ext cx="16732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4" imgW="774700" imgH="469900" progId="Equation.3">
                  <p:embed/>
                </p:oleObj>
              </mc:Choice>
              <mc:Fallback>
                <p:oleObj name="Equation" r:id="rId4" imgW="774700" imgH="4699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828800"/>
                        <a:ext cx="1673225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32547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509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Computational Power  of Fractal Computing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/>
                <a:cs typeface="Times New Roman"/>
              </a:rPr>
              <a:t>Thm</a:t>
            </a:r>
            <a:r>
              <a:rPr lang="en-US" sz="2400" b="1" dirty="0">
                <a:latin typeface="Times New Roman"/>
                <a:cs typeface="Times New Roman"/>
              </a:rPr>
              <a:t>. 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dirty="0" err="1">
                <a:latin typeface="Times New Roman"/>
                <a:cs typeface="Times New Roman"/>
              </a:rPr>
              <a:t>Siegelmann</a:t>
            </a:r>
            <a:r>
              <a:rPr lang="en-US" sz="2400" dirty="0">
                <a:latin typeface="Times New Roman"/>
                <a:cs typeface="Times New Roman"/>
              </a:rPr>
              <a:t> &amp; Sontag, 1994) Neural networks with rational weights can emulate Turing Machines (via affine fractal encoding)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b="1" dirty="0" err="1">
                <a:latin typeface="Times New Roman"/>
                <a:cs typeface="Times New Roman"/>
              </a:rPr>
              <a:t>Thm</a:t>
            </a:r>
            <a:r>
              <a:rPr lang="en-US" sz="2400" b="1" dirty="0">
                <a:latin typeface="Times New Roman"/>
                <a:cs typeface="Times New Roman"/>
              </a:rPr>
              <a:t>. </a:t>
            </a:r>
            <a:r>
              <a:rPr lang="en-US" sz="2400" dirty="0">
                <a:latin typeface="Times New Roman"/>
                <a:cs typeface="Times New Roman"/>
              </a:rPr>
              <a:t>(Moore, 1998).  Any context free language can be processed by a one-dimensional dynamical “recognizer” with affine transfer functions. (using affine fractal encoding)</a:t>
            </a:r>
          </a:p>
          <a:p>
            <a:endParaRPr lang="en-US" sz="2400" b="1" dirty="0">
              <a:latin typeface="Times New Roman"/>
              <a:cs typeface="Times New Roman"/>
            </a:endParaRPr>
          </a:p>
          <a:p>
            <a:r>
              <a:rPr lang="en-US" sz="2400" b="1" dirty="0" err="1">
                <a:latin typeface="Times New Roman"/>
                <a:cs typeface="Times New Roman"/>
              </a:rPr>
              <a:t>Thm</a:t>
            </a:r>
            <a:r>
              <a:rPr lang="en-US" sz="2400" b="1" dirty="0">
                <a:latin typeface="Times New Roman"/>
                <a:cs typeface="Times New Roman"/>
              </a:rPr>
              <a:t>. </a:t>
            </a:r>
            <a:r>
              <a:rPr lang="en-US" sz="2400" dirty="0">
                <a:latin typeface="Times New Roman"/>
                <a:cs typeface="Times New Roman"/>
              </a:rPr>
              <a:t>(Tabor, 2000).  Any context free language can be processed with an (affine) fractal grammar.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054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50950"/>
          </a:xfrm>
        </p:spPr>
        <p:txBody>
          <a:bodyPr>
            <a:normAutofit fontScale="90000"/>
          </a:bodyPr>
          <a:lstStyle/>
          <a:p>
            <a:r>
              <a:rPr lang="en-US" dirty="0"/>
              <a:t>A weakness of affine fractal grammars:  lack of stability</a:t>
            </a:r>
          </a:p>
        </p:txBody>
      </p:sp>
      <p:pic>
        <p:nvPicPr>
          <p:cNvPr id="6" name="Picture 5" descr="abcdVsetwithn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429000" cy="2571750"/>
          </a:xfrm>
          <a:prstGeom prst="rect">
            <a:avLst/>
          </a:prstGeom>
        </p:spPr>
      </p:pic>
      <p:pic>
        <p:nvPicPr>
          <p:cNvPr id="7" name="Picture 6" descr="abcdDisplac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2819400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60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 future of x</a:t>
            </a:r>
            <a:r>
              <a:rPr lang="en-US" baseline="-25000" dirty="0"/>
              <a:t>0 </a:t>
            </a:r>
            <a:r>
              <a:rPr lang="en-US" dirty="0"/>
              <a:t>(no noise)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future after one perturbation</a:t>
            </a:r>
          </a:p>
        </p:txBody>
      </p:sp>
      <p:pic>
        <p:nvPicPr>
          <p:cNvPr id="10" name="Picture 9" descr="abcdVsetnonoi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636931"/>
            <a:ext cx="3505200" cy="2628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181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Displacement from the unperturbed future across 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029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Tabor (2000) --- fractal grammar for ABCD language.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3352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o</a:t>
            </a:r>
            <a:r>
              <a:rPr lang="en-US" dirty="0"/>
              <a:t> </a:t>
            </a:r>
            <a:r>
              <a:rPr lang="en-US" sz="1600" dirty="0"/>
              <a:t>= unperturbed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o</a:t>
            </a:r>
            <a:r>
              <a:rPr lang="en-US" dirty="0"/>
              <a:t> </a:t>
            </a:r>
            <a:r>
              <a:rPr lang="en-US" sz="1600" dirty="0"/>
              <a:t>= perturbed  </a:t>
            </a:r>
          </a:p>
        </p:txBody>
      </p:sp>
    </p:spTree>
    <p:extLst>
      <p:ext uri="{BB962C8B-B14F-4D97-AF65-F5344CB8AC3E}">
        <p14:creationId xmlns:p14="http://schemas.microsoft.com/office/powerpoint/2010/main" val="416040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Back in Kansas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07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Def.  </a:t>
            </a:r>
            <a:r>
              <a:rPr lang="en-US" sz="2800" dirty="0">
                <a:latin typeface="Times New Roman"/>
                <a:cs typeface="Times New Roman"/>
              </a:rPr>
              <a:t>Consider an iterated function system on a complete metric space X with functions </a:t>
            </a:r>
            <a:r>
              <a:rPr lang="en-US" sz="3200" dirty="0" err="1">
                <a:latin typeface="Times New Roman"/>
                <a:cs typeface="Times New Roman"/>
              </a:rPr>
              <a:t>Σ</a:t>
            </a:r>
            <a:r>
              <a:rPr lang="en-US" sz="2800" dirty="0">
                <a:latin typeface="Times New Roman"/>
                <a:cs typeface="Times New Roman"/>
              </a:rPr>
              <a:t> = {1,…, k} and a one-sided infinite string  language L on </a:t>
            </a:r>
            <a:r>
              <a:rPr lang="en-US" sz="3200" dirty="0" err="1">
                <a:latin typeface="Times New Roman"/>
                <a:cs typeface="Times New Roman"/>
              </a:rPr>
              <a:t>Σ</a:t>
            </a:r>
            <a:r>
              <a:rPr lang="en-US" sz="2800" dirty="0">
                <a:latin typeface="Times New Roman"/>
                <a:cs typeface="Times New Roman"/>
              </a:rPr>
              <a:t>. Let GM be the grammatical manifold associated with initial state x</a:t>
            </a:r>
            <a:r>
              <a:rPr lang="en-US" sz="2800" baseline="-25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 and labeling Lab</a:t>
            </a:r>
            <a:r>
              <a:rPr lang="en-US" sz="2800" baseline="-13000" dirty="0">
                <a:latin typeface="Times New Roman"/>
                <a:cs typeface="Times New Roman"/>
              </a:rPr>
              <a:t>x</a:t>
            </a:r>
            <a:r>
              <a:rPr lang="en-US" sz="2800" baseline="-40000" dirty="0">
                <a:latin typeface="Times New Roman"/>
                <a:cs typeface="Times New Roman"/>
              </a:rPr>
              <a:t>0</a:t>
            </a:r>
            <a:r>
              <a:rPr lang="en-US" sz="2800" dirty="0">
                <a:latin typeface="Times New Roman"/>
                <a:cs typeface="Times New Roman"/>
              </a:rPr>
              <a:t>.   If, upon </a:t>
            </a:r>
            <a:r>
              <a:rPr lang="en-US" sz="2800" dirty="0" err="1">
                <a:latin typeface="Times New Roman"/>
                <a:cs typeface="Times New Roman"/>
              </a:rPr>
              <a:t>pertur</a:t>
            </a:r>
            <a:r>
              <a:rPr lang="en-US" sz="2800" dirty="0">
                <a:latin typeface="Times New Roman"/>
                <a:cs typeface="Times New Roman"/>
              </a:rPr>
              <a:t>- </a:t>
            </a:r>
            <a:r>
              <a:rPr lang="en-US" sz="2800" dirty="0" err="1">
                <a:latin typeface="Times New Roman"/>
                <a:cs typeface="Times New Roman"/>
              </a:rPr>
              <a:t>bation</a:t>
            </a:r>
            <a:r>
              <a:rPr lang="en-US" sz="2800" dirty="0">
                <a:latin typeface="Times New Roman"/>
                <a:cs typeface="Times New Roman"/>
              </a:rPr>
              <a:t> within a radius </a:t>
            </a:r>
            <a:r>
              <a:rPr lang="en-US" sz="2800" dirty="0" err="1">
                <a:latin typeface="Times New Roman"/>
                <a:cs typeface="Times New Roman"/>
              </a:rPr>
              <a:t>δ</a:t>
            </a:r>
            <a:r>
              <a:rPr lang="en-US" sz="2800" dirty="0">
                <a:latin typeface="Times New Roman"/>
                <a:cs typeface="Times New Roman"/>
              </a:rPr>
              <a:t> of a point in GM the system, being driven by any grammatical future, converges to GM with correct labeling, then we say it exhibits </a:t>
            </a:r>
            <a:r>
              <a:rPr lang="en-US" sz="2800" i="1" dirty="0">
                <a:latin typeface="Times New Roman"/>
                <a:cs typeface="Times New Roman"/>
              </a:rPr>
              <a:t>Back in Kansas Stability</a:t>
            </a:r>
            <a:r>
              <a:rPr lang="en-US" sz="2800" dirty="0">
                <a:latin typeface="Times New Roman"/>
                <a:cs typeface="Times New Roman"/>
              </a:rPr>
              <a:t>.  We say that the points in GM along with their labels, are an </a:t>
            </a:r>
            <a:r>
              <a:rPr lang="en-US" sz="2800" i="1" dirty="0">
                <a:latin typeface="Times New Roman"/>
                <a:cs typeface="Times New Roman"/>
              </a:rPr>
              <a:t>attractor</a:t>
            </a:r>
            <a:r>
              <a:rPr lang="en-US" sz="2800" dirty="0">
                <a:latin typeface="Times New Roman"/>
                <a:cs typeface="Times New Roman"/>
              </a:rPr>
              <a:t> of IFS-L. </a:t>
            </a:r>
          </a:p>
          <a:p>
            <a:r>
              <a:rPr lang="en-US" sz="2800" dirty="0">
                <a:solidFill>
                  <a:srgbClr val="273CFF"/>
                </a:solidFill>
                <a:latin typeface="Times New Roman"/>
                <a:cs typeface="Times New Roman"/>
              </a:rPr>
              <a:t>i.e., back in the normal environment long enough </a:t>
            </a:r>
            <a:r>
              <a:rPr lang="en-US" sz="2800" dirty="0">
                <a:solidFill>
                  <a:srgbClr val="273CFF"/>
                </a:solidFill>
                <a:latin typeface="Times New Roman"/>
                <a:cs typeface="Times New Roman"/>
                <a:sym typeface="Wingdings" pitchFamily="2" charset="2"/>
              </a:rPr>
              <a:t> normal life resumes</a:t>
            </a:r>
            <a:endParaRPr lang="en-US" sz="2800" dirty="0">
              <a:solidFill>
                <a:srgbClr val="273C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1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05800" cy="1250950"/>
          </a:xfrm>
        </p:spPr>
        <p:txBody>
          <a:bodyPr>
            <a:normAutofit/>
          </a:bodyPr>
          <a:lstStyle/>
          <a:p>
            <a:r>
              <a:rPr lang="en-US" sz="3600" dirty="0"/>
              <a:t>An important type of grammar for natural language:  mirror recursion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2296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Consider one-sided infinite </a:t>
            </a:r>
            <a:r>
              <a:rPr lang="en-US" sz="2400" dirty="0" err="1"/>
              <a:t>concatentations</a:t>
            </a:r>
            <a:r>
              <a:rPr lang="en-US" sz="2400" dirty="0"/>
              <a:t> from</a:t>
            </a:r>
          </a:p>
          <a:p>
            <a:pPr>
              <a:spcBef>
                <a:spcPts val="60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400" dirty="0"/>
              <a:t>S </a:t>
            </a:r>
            <a:r>
              <a:rPr lang="en-US" sz="2400" dirty="0">
                <a:sym typeface="Wingdings"/>
              </a:rPr>
              <a:t> a S b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ym typeface="Wingdings"/>
              </a:rPr>
              <a:t>S  x S 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ym typeface="Wingdings"/>
              </a:rPr>
              <a:t>S  a b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ym typeface="Wingdings"/>
              </a:rPr>
              <a:t>S  x y</a:t>
            </a:r>
          </a:p>
          <a:p>
            <a:pPr>
              <a:spcBef>
                <a:spcPts val="0"/>
              </a:spcBef>
            </a:pPr>
            <a:endParaRPr lang="en-US" sz="1100" dirty="0">
              <a:sym typeface="Wingding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/>
              </a:rPr>
              <a:t>This is a case of </a:t>
            </a:r>
            <a:r>
              <a:rPr lang="en-US" sz="2400" i="1" dirty="0">
                <a:sym typeface="Wingdings"/>
              </a:rPr>
              <a:t>mirror recursion</a:t>
            </a:r>
            <a:r>
              <a:rPr lang="en-US" sz="2400" dirty="0">
                <a:sym typeface="Wingdings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ym typeface="Wingdings"/>
              </a:rPr>
              <a:t>Examples:</a:t>
            </a:r>
            <a:endParaRPr lang="en-US" sz="1100" dirty="0"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ym typeface="Wingdings"/>
              </a:rPr>
              <a:t>a x y b  (cf. “the </a:t>
            </a:r>
            <a:r>
              <a:rPr lang="en-US" sz="2400" dirty="0" err="1">
                <a:sym typeface="Wingdings"/>
              </a:rPr>
              <a:t>cow</a:t>
            </a:r>
            <a:r>
              <a:rPr lang="en-US" sz="2400" baseline="-25000" dirty="0" err="1">
                <a:sym typeface="Wingdings"/>
              </a:rPr>
              <a:t>a</a:t>
            </a:r>
            <a:r>
              <a:rPr lang="en-US" sz="2400" dirty="0">
                <a:sym typeface="Wingdings"/>
              </a:rPr>
              <a:t> that the </a:t>
            </a:r>
            <a:r>
              <a:rPr lang="en-US" sz="2400" dirty="0" err="1">
                <a:sym typeface="Wingdings"/>
              </a:rPr>
              <a:t>dog</a:t>
            </a:r>
            <a:r>
              <a:rPr lang="en-US" sz="2400" baseline="-25000" dirty="0" err="1">
                <a:sym typeface="Wingdings"/>
              </a:rPr>
              <a:t>x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chased</a:t>
            </a:r>
            <a:r>
              <a:rPr lang="en-US" sz="2400" baseline="-25000" dirty="0" err="1">
                <a:sym typeface="Wingdings"/>
              </a:rPr>
              <a:t>y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mooed</a:t>
            </a:r>
            <a:r>
              <a:rPr lang="en-US" sz="2400" baseline="-25000" dirty="0" err="1">
                <a:sym typeface="Wingdings"/>
              </a:rPr>
              <a:t>b</a:t>
            </a:r>
            <a:r>
              <a:rPr lang="en-US" sz="2400" dirty="0">
                <a:sym typeface="Wingdings"/>
              </a:rPr>
              <a:t>”)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ym typeface="Wingdings"/>
              </a:rPr>
              <a:t>x x a b y y</a:t>
            </a:r>
          </a:p>
          <a:p>
            <a:pPr>
              <a:spcBef>
                <a:spcPts val="0"/>
              </a:spcBef>
            </a:pPr>
            <a:endParaRPr lang="en-US" sz="2400" dirty="0">
              <a:sym typeface="Wingdings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ym typeface="Wingdings"/>
              </a:rPr>
              <a:t>Mirror recursion is an important form of recursion in natural language (</a:t>
            </a:r>
            <a:r>
              <a:rPr lang="en-US" sz="2400" dirty="0" err="1">
                <a:sym typeface="Wingdings"/>
              </a:rPr>
              <a:t>Corbalis</a:t>
            </a:r>
            <a:r>
              <a:rPr lang="en-US" sz="2400" dirty="0">
                <a:sym typeface="Wingdings"/>
              </a:rPr>
              <a:t>, 2007)</a:t>
            </a:r>
          </a:p>
          <a:p>
            <a:endParaRPr lang="en-US" sz="1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2760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9D27-F082-7741-833B-A7C55A99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0950"/>
          </a:xfrm>
        </p:spPr>
        <p:txBody>
          <a:bodyPr>
            <a:normAutofit fontScale="90000"/>
          </a:bodyPr>
          <a:lstStyle/>
          <a:p>
            <a:r>
              <a:rPr lang="en-US" dirty="0"/>
              <a:t>A Back in Kansas (BIK)-stable system that does mirror recursion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2A1074-F124-A843-AD44-95C7485A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1600200"/>
            <a:ext cx="5943600" cy="445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BFD3F-BFA9-2C45-A236-57ED7D189FBB}"/>
              </a:ext>
            </a:extLst>
          </p:cNvPr>
          <p:cNvSpPr txBox="1"/>
          <p:nvPr/>
        </p:nvSpPr>
        <p:spPr>
          <a:xfrm>
            <a:off x="609600" y="6172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Result: the system is globally BIK-stable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00F54-33FC-A347-BB71-9600F48534DA}"/>
              </a:ext>
            </a:extLst>
          </p:cNvPr>
          <p:cNvSpPr txBox="1"/>
          <p:nvPr/>
        </p:nvSpPr>
        <p:spPr>
          <a:xfrm>
            <a:off x="5867400" y="4800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73CFF"/>
                </a:solidFill>
                <a:latin typeface="Calibri"/>
                <a:cs typeface="Calibri"/>
              </a:rPr>
              <a:t>Not affine, but quadratic!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C04475-A009-4043-B7E4-AFA78A630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00" y="1729977"/>
            <a:ext cx="3549824" cy="26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7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680-3154-964D-A0C8-746B348D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Illustration of BIK stability for simple mirror recursion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113079-A692-CB46-A580-A96220A14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2185416"/>
            <a:ext cx="3997198" cy="299618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CC1DB1-B4EB-DB4D-893B-CF304D1B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67128"/>
            <a:ext cx="3997198" cy="2996184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BEE74FA-39DC-5B40-A426-25E49B257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91512"/>
            <a:ext cx="3997198" cy="2996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104E70-130A-4E47-B0EF-256F1E52156F}"/>
              </a:ext>
            </a:extLst>
          </p:cNvPr>
          <p:cNvSpPr txBox="1"/>
          <p:nvPr/>
        </p:nvSpPr>
        <p:spPr>
          <a:xfrm>
            <a:off x="762001" y="5498804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Random perturbation after a few time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50A5C-264B-7F4E-B0E5-D1F6EB5C19A6}"/>
              </a:ext>
            </a:extLst>
          </p:cNvPr>
          <p:cNvSpPr txBox="1"/>
          <p:nvPr/>
        </p:nvSpPr>
        <p:spPr>
          <a:xfrm>
            <a:off x="4800601" y="5511208"/>
            <a:ext cx="3768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Displacement is large at first, but disappears</a:t>
            </a:r>
          </a:p>
        </p:txBody>
      </p:sp>
    </p:spTree>
    <p:extLst>
      <p:ext uri="{BB962C8B-B14F-4D97-AF65-F5344CB8AC3E}">
        <p14:creationId xmlns:p14="http://schemas.microsoft.com/office/powerpoint/2010/main" val="31500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BA73-07EC-734E-BFCF-BDD1C26B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Def.  Syntactically acceptable perturbation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E49A6-93D5-6E48-B70B-54FBCFAD5530}"/>
              </a:ext>
            </a:extLst>
          </p:cNvPr>
          <p:cNvSpPr txBox="1"/>
          <p:nvPr/>
        </p:nvSpPr>
        <p:spPr>
          <a:xfrm>
            <a:off x="914400" y="17526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Suppose the system, in processing a grammatical string is perturbed from the grammatical manifold to a point near the manifold.  If, under every grammatical future from that point on, the system’s predictions are aligned with the symbol sequence, then the perturbation is called </a:t>
            </a:r>
            <a:r>
              <a:rPr lang="en-US" sz="2800" i="1" dirty="0">
                <a:latin typeface="Calibri"/>
                <a:cs typeface="Calibri"/>
              </a:rPr>
              <a:t>syntactically acceptable</a:t>
            </a:r>
            <a:r>
              <a:rPr lang="en-US" sz="2800" dirty="0">
                <a:latin typeface="Calibri"/>
                <a:cs typeface="Calibri"/>
              </a:rPr>
              <a:t>.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Note:  We will take this as a model of semantic violation that is not syntactic violation (like </a:t>
            </a:r>
          </a:p>
          <a:p>
            <a:r>
              <a:rPr lang="en-US" sz="2800" dirty="0">
                <a:latin typeface="Calibri"/>
                <a:cs typeface="Calibri"/>
              </a:rPr>
              <a:t>(1a) “colorless green ideas sleep furiously”)</a:t>
            </a:r>
          </a:p>
        </p:txBody>
      </p:sp>
    </p:spTree>
    <p:extLst>
      <p:ext uri="{BB962C8B-B14F-4D97-AF65-F5344CB8AC3E}">
        <p14:creationId xmlns:p14="http://schemas.microsoft.com/office/powerpoint/2010/main" val="79503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grammaticality? How is it related to meaning?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90172"/>
            <a:ext cx="8915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early view (Chomsky, 1957):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(1a) Colorless green ideas sleep furiously.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(+syn, 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(1b) Furiously sleep ideas green colorless.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(-syn, 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(1c) Those dog that barking all night lonely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(-syn, +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(1d) Some cats that live in high-rises are content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(+syn,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    Motivates: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Grammatical form = well-formed formulas</a:t>
            </a:r>
          </a:p>
          <a:p>
            <a:pPr lvl="1"/>
            <a:endParaRPr lang="en-US" sz="2800" dirty="0">
              <a:latin typeface="Calibri"/>
              <a:cs typeface="Calibri"/>
              <a:sym typeface="Wingdings"/>
            </a:endParaRPr>
          </a:p>
        </p:txBody>
      </p:sp>
      <p:pic>
        <p:nvPicPr>
          <p:cNvPr id="4" name="Picture 3" descr="Diagram of a map from a grammatical space ot a semantic space">
            <a:extLst>
              <a:ext uri="{FF2B5EF4-FFF2-40B4-BE49-F238E27FC236}">
                <a16:creationId xmlns:a16="http://schemas.microsoft.com/office/drawing/2014/main" id="{EE8DD6DB-2AA0-E345-9382-F08CDC5E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90856"/>
            <a:ext cx="357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5286-F605-3D43-9937-A9E198BE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cs typeface="Calibri"/>
              </a:rPr>
              <a:t>Result:  There exists an open acceptable basin</a:t>
            </a:r>
          </a:p>
        </p:txBody>
      </p:sp>
      <p:pic>
        <p:nvPicPr>
          <p:cNvPr id="5" name="Picture 4" descr="A picture containing sitting, table, large&#10;&#10;Description automatically generated">
            <a:extLst>
              <a:ext uri="{FF2B5EF4-FFF2-40B4-BE49-F238E27FC236}">
                <a16:creationId xmlns:a16="http://schemas.microsoft.com/office/drawing/2014/main" id="{7068E33E-0040-3841-BC62-B312DFB1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1"/>
            <a:ext cx="5791200" cy="4340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B8706-5631-FF4F-9995-73C2FDC372EC}"/>
              </a:ext>
            </a:extLst>
          </p:cNvPr>
          <p:cNvSpPr txBox="1"/>
          <p:nvPr/>
        </p:nvSpPr>
        <p:spPr>
          <a:xfrm>
            <a:off x="152400" y="5874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Iff</a:t>
            </a:r>
            <a:r>
              <a:rPr lang="en-US" sz="2400" dirty="0">
                <a:latin typeface="Calibri"/>
                <a:cs typeface="Calibri"/>
              </a:rPr>
              <a:t> a perturbation from one of the blue points does not surpass its black box, then all and only grammatical futures will be expected.</a:t>
            </a:r>
          </a:p>
        </p:txBody>
      </p:sp>
    </p:spTree>
    <p:extLst>
      <p:ext uri="{BB962C8B-B14F-4D97-AF65-F5344CB8AC3E}">
        <p14:creationId xmlns:p14="http://schemas.microsoft.com/office/powerpoint/2010/main" val="763606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45E9-6E68-2D45-9711-E28962BE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FG-semantic anomaly and FG-syntactic anomaly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A87C1D-1723-7847-AA73-8DED44639E4F}"/>
              </a:ext>
            </a:extLst>
          </p:cNvPr>
          <p:cNvSpPr txBox="1"/>
          <p:nvPr/>
        </p:nvSpPr>
        <p:spPr>
          <a:xfrm>
            <a:off x="838200" y="21336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FG-semantic anomaly = perturbation within the open acceptable basin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FG-syntactic-anomaly = perturbation outside of the open acceptable basin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CLAIM:  FG-semantic anomaly and FG-syntactic anomaly are good models of natural language (NL) semantic and syntactic anomaly, respectively</a:t>
            </a:r>
          </a:p>
        </p:txBody>
      </p:sp>
    </p:spTree>
    <p:extLst>
      <p:ext uri="{BB962C8B-B14F-4D97-AF65-F5344CB8AC3E}">
        <p14:creationId xmlns:p14="http://schemas.microsoft.com/office/powerpoint/2010/main" val="21643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27DD-4966-7C4F-A371-DF1F6FF8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Assessing FG-semantic anomaly = NL-semantic anomaly</a:t>
            </a:r>
          </a:p>
        </p:txBody>
      </p:sp>
      <p:pic>
        <p:nvPicPr>
          <p:cNvPr id="3" name="Picture 2" descr="A picture containing sitting, table, large&#10;&#10;Description automatically generated">
            <a:extLst>
              <a:ext uri="{FF2B5EF4-FFF2-40B4-BE49-F238E27FC236}">
                <a16:creationId xmlns:a16="http://schemas.microsoft.com/office/drawing/2014/main" id="{C9A2A5C6-F30F-6D4E-9765-A6E83920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184564" cy="3886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0E2C25-CB82-E74A-A6A4-A401666E3F71}"/>
              </a:ext>
            </a:extLst>
          </p:cNvPr>
          <p:cNvSpPr txBox="1"/>
          <p:nvPr/>
        </p:nvSpPr>
        <p:spPr>
          <a:xfrm>
            <a:off x="457200" y="55052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Fred drank water. &gt; Fred drank syrup &gt; Fred drank motor oil &gt; Fred drank ball bearings &gt; Fred drank a tree</a:t>
            </a:r>
          </a:p>
          <a:p>
            <a:r>
              <a:rPr lang="en-US" sz="2400" b="1" dirty="0">
                <a:solidFill>
                  <a:srgbClr val="9520DC"/>
                </a:solidFill>
                <a:latin typeface="Calibri"/>
                <a:cs typeface="Calibri"/>
              </a:rPr>
              <a:t>Point:  </a:t>
            </a:r>
            <a:r>
              <a:rPr lang="en-US" sz="2400" dirty="0">
                <a:solidFill>
                  <a:srgbClr val="9520DC"/>
                </a:solidFill>
                <a:latin typeface="Calibri"/>
                <a:cs typeface="Calibri"/>
              </a:rPr>
              <a:t>semantic anomaly shades gradually away from the ordinary</a:t>
            </a:r>
          </a:p>
        </p:txBody>
      </p:sp>
    </p:spTree>
    <p:extLst>
      <p:ext uri="{BB962C8B-B14F-4D97-AF65-F5344CB8AC3E}">
        <p14:creationId xmlns:p14="http://schemas.microsoft.com/office/powerpoint/2010/main" val="63712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27DD-4966-7C4F-A371-DF1F6FF8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Assessing FG-syntactic anomaly = NL-syntactic anomaly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4FB82C8-E6B8-9B4A-ACA2-DD18D947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638800" cy="4226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AF874-ED12-764A-9068-89871E442B39}"/>
              </a:ext>
            </a:extLst>
          </p:cNvPr>
          <p:cNvSpPr txBox="1"/>
          <p:nvPr/>
        </p:nvSpPr>
        <p:spPr>
          <a:xfrm>
            <a:off x="1219200" y="1600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 Test string: </a:t>
            </a:r>
            <a:r>
              <a:rPr lang="en-US" sz="3200" b="1" dirty="0" err="1">
                <a:latin typeface="Calibri"/>
                <a:cs typeface="Calibri"/>
              </a:rPr>
              <a:t>axx</a:t>
            </a:r>
            <a:r>
              <a:rPr lang="en-US" sz="3200" b="1" dirty="0" err="1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lang="en-US" sz="3200" b="1" dirty="0" err="1">
                <a:latin typeface="Calibri"/>
                <a:cs typeface="Calibri"/>
              </a:rPr>
              <a:t>yb</a:t>
            </a:r>
            <a:r>
              <a:rPr lang="en-US" sz="3200" b="1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(</a:t>
            </a:r>
            <a:r>
              <a:rPr lang="en-US" sz="3200" dirty="0" err="1">
                <a:latin typeface="Calibri"/>
                <a:cs typeface="Calibri"/>
              </a:rPr>
              <a:t>ungram</a:t>
            </a:r>
            <a:r>
              <a:rPr lang="en-US" sz="3200" dirty="0">
                <a:latin typeface="Calibri"/>
                <a:cs typeface="Calibri"/>
              </a:rPr>
              <a:t>---cf. </a:t>
            </a:r>
            <a:r>
              <a:rPr lang="en-US" sz="3200" b="1" dirty="0" err="1">
                <a:latin typeface="Calibri"/>
                <a:cs typeface="Calibri"/>
              </a:rPr>
              <a:t>axxyyb</a:t>
            </a:r>
            <a:r>
              <a:rPr lang="en-US" sz="3200" dirty="0">
                <a:latin typeface="Calibri"/>
                <a:cs typeface="Calibri"/>
              </a:rPr>
              <a:t>) 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EA1DD-8CF2-214D-A432-F503F01B7B5B}"/>
              </a:ext>
            </a:extLst>
          </p:cNvPr>
          <p:cNvSpPr txBox="1"/>
          <p:nvPr/>
        </p:nvSpPr>
        <p:spPr>
          <a:xfrm>
            <a:off x="304800" y="632727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 Point:  </a:t>
            </a:r>
            <a:r>
              <a:rPr lang="en-US" sz="2400" dirty="0">
                <a:latin typeface="Calibri"/>
                <a:cs typeface="Calibri"/>
              </a:rPr>
              <a:t>coherent syntactic anomaly produces a coherent response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F9B0D-5791-C842-A917-9B114E612BD7}"/>
              </a:ext>
            </a:extLst>
          </p:cNvPr>
          <p:cNvSpPr txBox="1"/>
          <p:nvPr/>
        </p:nvSpPr>
        <p:spPr>
          <a:xfrm>
            <a:off x="7211568" y="2755713"/>
            <a:ext cx="160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/>
                <a:cs typeface="Calibri"/>
              </a:rPr>
              <a:t>Cf</a:t>
            </a:r>
            <a:r>
              <a:rPr lang="en-US" sz="2800" dirty="0">
                <a:latin typeface="Calibri"/>
                <a:cs typeface="Calibri"/>
              </a:rPr>
              <a:t>:</a:t>
            </a:r>
          </a:p>
          <a:p>
            <a:r>
              <a:rPr lang="en-US" sz="2800" dirty="0">
                <a:latin typeface="Calibri"/>
                <a:cs typeface="Calibri"/>
              </a:rPr>
              <a:t>“Those dog that barking all night lonely”</a:t>
            </a:r>
          </a:p>
        </p:txBody>
      </p:sp>
    </p:spTree>
    <p:extLst>
      <p:ext uri="{BB962C8B-B14F-4D97-AF65-F5344CB8AC3E}">
        <p14:creationId xmlns:p14="http://schemas.microsoft.com/office/powerpoint/2010/main" val="2466611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96CD-CABA-9744-89D8-A8583EAD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D46A8-950B-5749-B00C-E5A6BDF9D335}"/>
              </a:ext>
            </a:extLst>
          </p:cNvPr>
          <p:cNvSpPr txBox="1"/>
          <p:nvPr/>
        </p:nvSpPr>
        <p:spPr>
          <a:xfrm>
            <a:off x="304800" y="1676400"/>
            <a:ext cx="838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Summary:  stable fractal grammars offer a new way of thinking about the nature of grammaticality</a:t>
            </a:r>
            <a:endParaRPr lang="en-US" sz="1100" dirty="0">
              <a:latin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Benefits:  simpler---unified syntax and semantics, grammatical and ungrammatical, + gradience!  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Challenges: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---the examples are not very rich (cf. e.g., </a:t>
            </a:r>
            <a:r>
              <a:rPr lang="en-US" sz="2800" dirty="0" err="1">
                <a:latin typeface="Calibri"/>
                <a:cs typeface="Calibri"/>
              </a:rPr>
              <a:t>Cann</a:t>
            </a:r>
            <a:r>
              <a:rPr lang="en-US" sz="2800" dirty="0">
                <a:latin typeface="Calibri"/>
                <a:cs typeface="Calibri"/>
              </a:rPr>
              <a:t> et al., 2005;  see also </a:t>
            </a:r>
            <a:r>
              <a:rPr lang="en-US" sz="2800" dirty="0" err="1">
                <a:latin typeface="Calibri"/>
                <a:cs typeface="Calibri"/>
              </a:rPr>
              <a:t>Villata</a:t>
            </a:r>
            <a:r>
              <a:rPr lang="en-US" sz="2800" dirty="0">
                <a:latin typeface="Calibri"/>
                <a:cs typeface="Calibri"/>
              </a:rPr>
              <a:t>, et al, 2019)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---need to handle semantic memory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We think this new approach bears further looking into.</a:t>
            </a:r>
          </a:p>
        </p:txBody>
      </p:sp>
    </p:spTree>
    <p:extLst>
      <p:ext uri="{BB962C8B-B14F-4D97-AF65-F5344CB8AC3E}">
        <p14:creationId xmlns:p14="http://schemas.microsoft.com/office/powerpoint/2010/main" val="1247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0875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Century Gothic" charset="0"/>
              </a:rPr>
              <a:t>Acknowledgedments</a:t>
            </a:r>
            <a:endParaRPr lang="en-US" dirty="0">
              <a:latin typeface="Century Gothic" charset="0"/>
            </a:endParaRPr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4FC69A-CA33-0649-BE99-D5E236414A72}" type="slidenum">
              <a:rPr lang="en-US" sz="2200">
                <a:solidFill>
                  <a:schemeClr val="bg1"/>
                </a:solidFill>
              </a:rPr>
              <a:pPr/>
              <a:t>25</a:t>
            </a:fld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46112" y="1812131"/>
            <a:ext cx="8077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lang="en-US" sz="2000" dirty="0"/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Thanks!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646112" y="3922455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800000"/>
                </a:solidFill>
              </a:rPr>
              <a:t>NSF 1246920    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</a:rPr>
              <a:t>   University of Connecticut    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</a:rPr>
              <a:t>  University of Illinois. </a:t>
            </a:r>
          </a:p>
          <a:p>
            <a:pPr algn="ctr"/>
            <a:endParaRPr lang="en-US" sz="2000" dirty="0">
              <a:solidFill>
                <a:srgbClr val="8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800000"/>
                </a:solidFill>
                <a:latin typeface="Cambria"/>
                <a:ea typeface="ＭＳ 明朝"/>
                <a:cs typeface="Times New Roman"/>
              </a:rPr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1809460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68D2-3673-EA48-BF9E-FF0E8E35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0CF33-B5A2-524D-A8D8-49B8C387A4CA}"/>
              </a:ext>
            </a:extLst>
          </p:cNvPr>
          <p:cNvSpPr txBox="1"/>
          <p:nvPr/>
        </p:nvSpPr>
        <p:spPr>
          <a:xfrm>
            <a:off x="1524000" y="1595021"/>
            <a:ext cx="609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Cann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R., Kaplan, T.,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Kempson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R. (2005). Data at the grammar-pragmatics interface: the case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resumptive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pronouns in English. Lingua, 115: 1551-1577.</a:t>
            </a:r>
          </a:p>
          <a:p>
            <a:pPr marL="457200" indent="-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Chomsky, N. (1957). Syntactic structures. The Hague: Mouton and Co.</a:t>
            </a:r>
          </a:p>
          <a:p>
            <a:pPr marL="457200" indent="-45720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Corballis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M. C. (2007). Recursion, language, and starlings. Cognitive Science, 31, 697–704.</a:t>
            </a:r>
          </a:p>
          <a:p>
            <a:pPr marL="457200" indent="-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Moore, C.: Dynamical recognizers: Real-time language recognition by analog computers. Theoretical Computer Science 201, 99{136 (1998)</a:t>
            </a:r>
          </a:p>
          <a:p>
            <a:pPr marL="457200" indent="-45720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Siegelmann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H., &amp; Sonntag, E. (1994). Analog computation via neural networks.  Theoretical Computer Science, 131: 331.</a:t>
            </a:r>
          </a:p>
          <a:p>
            <a:pPr marL="457200" indent="-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Tabor, W. (2015). Fractal grammars which recover from perturbation. In Proceedings of the NIPS workshop on cognitive computation: Integrating neural and symbolic approaches (COCO 2015). (Montreal, Canada. Published on CEUR-WS: 29-Apr-2016. ISSN 1613-0073 by Creative Commons. ONLINE: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http://ceur-ws.org/Vol-1583/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(See also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wp.solab.uconn.edu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Tabor, W.: Fractal encoding of context-free grammars in connectionist net-works. Expert Systems: The International Journal of Knowledge Engineering and Neural Networks 17(1), 41{56 (2000)</a:t>
            </a:r>
          </a:p>
          <a:p>
            <a:pPr marL="457200" indent="-45720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Villata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S., Sprouse, J., &amp; Tabor, W. (2019). Modeling Ungrammaticality: A Self-Organizing Model of Islands. In A.K. Goel, C.M. Seifert, &amp; C.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Freksa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(Eds.), Proceedings of the 41st Annual Conference of the Cognitive Science Society (pp. 1178-1184). Montreal, QB: Cognitive Science Society. (See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wp.solab.uconn.edu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165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C2-197C-3247-BC1C-856AB786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3736347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0BBC5-E5E4-DC47-A824-E3B429249389}"/>
              </a:ext>
            </a:extLst>
          </p:cNvPr>
          <p:cNvSpPr txBox="1"/>
          <p:nvPr/>
        </p:nvSpPr>
        <p:spPr>
          <a:xfrm>
            <a:off x="2209800" y="230561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Illustration of a one-dimensional BIK-stable fractal grammar (for </a:t>
            </a:r>
            <a:r>
              <a:rPr lang="en-US" sz="2800" dirty="0" err="1">
                <a:latin typeface="Calibri"/>
                <a:cs typeface="Calibri"/>
              </a:rPr>
              <a:t>a</a:t>
            </a:r>
            <a:r>
              <a:rPr lang="en-US" sz="2800" baseline="30000" dirty="0" err="1">
                <a:latin typeface="Calibri"/>
                <a:cs typeface="Calibri"/>
              </a:rPr>
              <a:t>n</a:t>
            </a:r>
            <a:r>
              <a:rPr lang="en-US" sz="2800" dirty="0" err="1">
                <a:latin typeface="Calibri"/>
                <a:cs typeface="Calibri"/>
              </a:rPr>
              <a:t>b</a:t>
            </a:r>
            <a:r>
              <a:rPr lang="en-US" sz="2800" baseline="30000" dirty="0" err="1">
                <a:latin typeface="Calibri"/>
                <a:cs typeface="Calibri"/>
              </a:rPr>
              <a:t>n</a:t>
            </a:r>
            <a:r>
              <a:rPr lang="en-US" sz="2800" dirty="0">
                <a:latin typeface="Calibri"/>
                <a:cs typeface="Calibri"/>
              </a:rPr>
              <a:t>).  The two-dimensional case illustrated above uses very similar forms.</a:t>
            </a:r>
          </a:p>
        </p:txBody>
      </p:sp>
    </p:spTree>
    <p:extLst>
      <p:ext uri="{BB962C8B-B14F-4D97-AF65-F5344CB8AC3E}">
        <p14:creationId xmlns:p14="http://schemas.microsoft.com/office/powerpoint/2010/main" val="3560677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 Back in Kansas  (BIK) stable fractal grammar for </a:t>
            </a:r>
            <a:r>
              <a:rPr lang="en-US" sz="4000" dirty="0" err="1"/>
              <a:t>a</a:t>
            </a:r>
            <a:r>
              <a:rPr lang="en-US" sz="4000" baseline="30000" dirty="0" err="1"/>
              <a:t>n</a:t>
            </a:r>
            <a:r>
              <a:rPr lang="en-US" sz="4000" dirty="0" err="1"/>
              <a:t>b</a:t>
            </a:r>
            <a:r>
              <a:rPr lang="en-US" sz="4000" baseline="30000" dirty="0" err="1"/>
              <a:t>n</a:t>
            </a:r>
            <a:endParaRPr lang="en-US" sz="4000" dirty="0"/>
          </a:p>
        </p:txBody>
      </p:sp>
      <p:pic>
        <p:nvPicPr>
          <p:cNvPr id="4" name="Picture 3" descr="anbnfun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638800" cy="422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172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x(0) = ½ </a:t>
            </a:r>
          </a:p>
        </p:txBody>
      </p:sp>
    </p:spTree>
    <p:extLst>
      <p:ext uri="{BB962C8B-B14F-4D97-AF65-F5344CB8AC3E}">
        <p14:creationId xmlns:p14="http://schemas.microsoft.com/office/powerpoint/2010/main" val="340505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grammaticality? How is it related to meaning?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90172"/>
            <a:ext cx="8915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early view (Chomsky, 1957):</a:t>
            </a:r>
          </a:p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(1a) Colorless green ideas sleep furiously.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(+syn, 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(1b) Furiously sleep ideas green colorless.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(-syn, 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(1c) Those dog that barking all night lonely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(-syn, +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(1d) Some cats that live in high-rises are content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(+syn, +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     Motivates: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Grammatical form = well-formed formulas</a:t>
            </a:r>
          </a:p>
          <a:p>
            <a:pPr lvl="1"/>
            <a:endParaRPr lang="en-US" sz="2800" dirty="0">
              <a:latin typeface="Calibri"/>
              <a:cs typeface="Calibri"/>
              <a:sym typeface="Wingdings"/>
            </a:endParaRPr>
          </a:p>
        </p:txBody>
      </p:sp>
      <p:pic>
        <p:nvPicPr>
          <p:cNvPr id="4" name="Picture 3" descr="Diagram of a map from a grammatical space ot a semantic space">
            <a:extLst>
              <a:ext uri="{FF2B5EF4-FFF2-40B4-BE49-F238E27FC236}">
                <a16:creationId xmlns:a16="http://schemas.microsoft.com/office/drawing/2014/main" id="{EE8DD6DB-2AA0-E345-9382-F08CDC5E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90856"/>
            <a:ext cx="357480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6ECF1-E56E-234C-9324-5317DA5CD395}"/>
              </a:ext>
            </a:extLst>
          </p:cNvPr>
          <p:cNvSpPr txBox="1"/>
          <p:nvPr/>
        </p:nvSpPr>
        <p:spPr>
          <a:xfrm>
            <a:off x="5029200" y="1613118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Standard view says (1c) is uninterpretable…</a:t>
            </a:r>
          </a:p>
        </p:txBody>
      </p:sp>
    </p:spTree>
    <p:extLst>
      <p:ext uri="{BB962C8B-B14F-4D97-AF65-F5344CB8AC3E}">
        <p14:creationId xmlns:p14="http://schemas.microsoft.com/office/powerpoint/2010/main" val="26452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509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Back in Kansas (BIK) stable fractal grammar for </a:t>
            </a:r>
            <a:r>
              <a:rPr lang="en-US" sz="4000" dirty="0" err="1"/>
              <a:t>a</a:t>
            </a:r>
            <a:r>
              <a:rPr lang="en-US" sz="4000" baseline="30000" dirty="0" err="1"/>
              <a:t>n</a:t>
            </a:r>
            <a:r>
              <a:rPr lang="en-US" sz="4000" dirty="0" err="1"/>
              <a:t>b</a:t>
            </a:r>
            <a:r>
              <a:rPr lang="en-US" sz="4000" baseline="30000" dirty="0" err="1"/>
              <a:t>n</a:t>
            </a:r>
            <a:r>
              <a:rPr lang="en-US" sz="4000" dirty="0"/>
              <a:t>---grammatical manifold</a:t>
            </a:r>
            <a:r>
              <a:rPr lang="en-US" dirty="0"/>
              <a:t>.</a:t>
            </a:r>
          </a:p>
        </p:txBody>
      </p:sp>
      <p:pic>
        <p:nvPicPr>
          <p:cNvPr id="3" name="Picture 2" descr="anbnnon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7912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x(0) = ½     </a:t>
            </a:r>
            <a:r>
              <a:rPr lang="en-US" sz="2800" dirty="0" err="1">
                <a:latin typeface="Times New Roman"/>
                <a:cs typeface="Times New Roman"/>
              </a:rPr>
              <a:t>LF</a:t>
            </a:r>
            <a:r>
              <a:rPr lang="en-US" sz="2800" baseline="-17000" dirty="0" err="1">
                <a:latin typeface="Times New Roman"/>
                <a:cs typeface="Times New Roman"/>
              </a:rPr>
              <a:t>x</a:t>
            </a:r>
            <a:r>
              <a:rPr lang="en-US" sz="2800" baseline="-35000" dirty="0">
                <a:latin typeface="Times New Roman"/>
                <a:cs typeface="Times New Roman"/>
              </a:rPr>
              <a:t>(0)</a:t>
            </a:r>
            <a:r>
              <a:rPr lang="en-US" sz="2800" dirty="0">
                <a:latin typeface="Times New Roman"/>
                <a:cs typeface="Times New Roman"/>
              </a:rPr>
              <a:t> = […, 1/16, 1/8, ¼, ½, ¾, 7/8, 15/16, …]   </a:t>
            </a:r>
          </a:p>
        </p:txBody>
      </p:sp>
    </p:spTree>
    <p:extLst>
      <p:ext uri="{BB962C8B-B14F-4D97-AF65-F5344CB8AC3E}">
        <p14:creationId xmlns:p14="http://schemas.microsoft.com/office/powerpoint/2010/main" val="636380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>
            <a:normAutofit/>
          </a:bodyPr>
          <a:lstStyle/>
          <a:p>
            <a:r>
              <a:rPr lang="en-US" sz="3600" dirty="0"/>
              <a:t>A Back in Kansas (BIK) stable fractal grammar for </a:t>
            </a:r>
            <a:r>
              <a:rPr lang="en-US" sz="3600" dirty="0" err="1"/>
              <a:t>a</a:t>
            </a:r>
            <a:r>
              <a:rPr lang="en-US" sz="3600" baseline="30000" dirty="0" err="1"/>
              <a:t>n</a:t>
            </a:r>
            <a:r>
              <a:rPr lang="en-US" sz="3600" dirty="0" err="1"/>
              <a:t>b</a:t>
            </a:r>
            <a:r>
              <a:rPr lang="en-US" sz="3600" baseline="30000" dirty="0" err="1"/>
              <a:t>n</a:t>
            </a:r>
            <a:r>
              <a:rPr lang="en-US" sz="3600" dirty="0"/>
              <a:t>---recovery from perturbation</a:t>
            </a:r>
          </a:p>
        </p:txBody>
      </p:sp>
      <p:pic>
        <p:nvPicPr>
          <p:cNvPr id="4" name="Picture 3" descr="anbnrecov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E783-6516-B44B-AA3B-8E2487D8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FD2DC-C6B1-B342-A9B3-30B46DCC4B0A}"/>
              </a:ext>
            </a:extLst>
          </p:cNvPr>
          <p:cNvSpPr txBox="1"/>
          <p:nvPr/>
        </p:nvSpPr>
        <p:spPr>
          <a:xfrm>
            <a:off x="292348" y="1730192"/>
            <a:ext cx="7086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In the mind, there is only one space:</a:t>
            </a:r>
          </a:p>
          <a:p>
            <a:pPr lvl="1">
              <a:spcAft>
                <a:spcPts val="1200"/>
              </a:spcAft>
            </a:pPr>
            <a:r>
              <a:rPr lang="en-US" sz="2800" b="1" i="1" dirty="0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 = Syntax-Semantics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This space is a complete metric space on which a dynamical system is defined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lang="en-US" sz="2800" b="1" i="1" dirty="0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(t+1) = f(</a:t>
            </a:r>
            <a:r>
              <a:rPr lang="en-US" sz="2800" b="1" i="1" dirty="0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(t))    (t is discrete time)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Two differences from most preceding theories:  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</a:rPr>
              <a:t>Only one space, mapped to itself:  f:</a:t>
            </a:r>
            <a:r>
              <a:rPr lang="en-US" sz="2800" i="1" dirty="0">
                <a:latin typeface="Calibri"/>
                <a:cs typeface="Calibri"/>
              </a:rPr>
              <a:t> </a:t>
            </a:r>
            <a:r>
              <a:rPr lang="en-US" sz="2800" b="1" i="1" dirty="0">
                <a:latin typeface="Calibri"/>
                <a:cs typeface="Calibri"/>
              </a:rPr>
              <a:t>X</a:t>
            </a:r>
            <a:r>
              <a:rPr lang="en-US" sz="2800" i="1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  <a:sym typeface="Wingdings" pitchFamily="2" charset="2"/>
              </a:rPr>
              <a:t> </a:t>
            </a:r>
            <a:r>
              <a:rPr lang="en-US" sz="2800" b="1" i="1" dirty="0">
                <a:latin typeface="Calibri"/>
                <a:cs typeface="Calibri"/>
                <a:sym typeface="Wingdings" pitchFamily="2" charset="2"/>
              </a:rPr>
              <a:t>X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latin typeface="Calibri"/>
                <a:cs typeface="Calibri"/>
                <a:sym typeface="Wingdings" pitchFamily="2" charset="2"/>
              </a:rPr>
              <a:t>The space is a continuum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D7C9F-8D69-3B47-8644-A96A90ED6061}"/>
              </a:ext>
            </a:extLst>
          </p:cNvPr>
          <p:cNvSpPr txBox="1"/>
          <p:nvPr/>
        </p:nvSpPr>
        <p:spPr>
          <a:xfrm>
            <a:off x="7522464" y="5029200"/>
            <a:ext cx="14237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Like</a:t>
            </a:r>
          </a:p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Dynamic </a:t>
            </a:r>
          </a:p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Syntax</a:t>
            </a:r>
          </a:p>
          <a:p>
            <a:r>
              <a:rPr lang="en-US" sz="20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(</a:t>
            </a:r>
            <a:r>
              <a:rPr lang="en-US" sz="2000" dirty="0" err="1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Kempson</a:t>
            </a:r>
            <a:endParaRPr lang="en-US" sz="2000" dirty="0">
              <a:solidFill>
                <a:srgbClr val="273CFF"/>
              </a:solidFill>
              <a:latin typeface="Cambria" panose="02040503050406030204" pitchFamily="18" charset="0"/>
              <a:cs typeface="Calibri"/>
            </a:endParaRPr>
          </a:p>
          <a:p>
            <a:r>
              <a:rPr lang="en-US" sz="20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et al. 2001)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9231D-91C5-904A-8BDB-D54BA785C5BB}"/>
              </a:ext>
            </a:extLst>
          </p:cNvPr>
          <p:cNvSpPr txBox="1"/>
          <p:nvPr/>
        </p:nvSpPr>
        <p:spPr>
          <a:xfrm>
            <a:off x="4953000" y="5629364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Like other</a:t>
            </a:r>
          </a:p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vector space</a:t>
            </a:r>
          </a:p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lg models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99A048-84B4-6C4F-8E1B-7E9517CEBA5B}"/>
              </a:ext>
            </a:extLst>
          </p:cNvPr>
          <p:cNvCxnSpPr>
            <a:cxnSpLocks/>
          </p:cNvCxnSpPr>
          <p:nvPr/>
        </p:nvCxnSpPr>
        <p:spPr>
          <a:xfrm flipH="1" flipV="1">
            <a:off x="7066788" y="5389974"/>
            <a:ext cx="399288" cy="239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A97B33-8944-874E-AF51-144812BB4F6B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943600"/>
            <a:ext cx="381000" cy="113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D6C22F-3510-F64E-865A-A5A1E9BCED65}"/>
              </a:ext>
            </a:extLst>
          </p:cNvPr>
          <p:cNvSpPr txBox="1"/>
          <p:nvPr/>
        </p:nvSpPr>
        <p:spPr>
          <a:xfrm>
            <a:off x="5791200" y="1879285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For example, a complete, normed </a:t>
            </a:r>
            <a:r>
              <a:rPr lang="en-US" sz="2400" b="1" dirty="0">
                <a:solidFill>
                  <a:srgbClr val="273CFF"/>
                </a:solidFill>
                <a:latin typeface="Cambria" panose="02040503050406030204" pitchFamily="18" charset="0"/>
                <a:cs typeface="Calibri"/>
              </a:rPr>
              <a:t>vector space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37D8B1-0433-D345-B043-95822589E255}"/>
              </a:ext>
            </a:extLst>
          </p:cNvPr>
          <p:cNvCxnSpPr>
            <a:cxnSpLocks/>
          </p:cNvCxnSpPr>
          <p:nvPr/>
        </p:nvCxnSpPr>
        <p:spPr>
          <a:xfrm flipH="1">
            <a:off x="5410200" y="2743196"/>
            <a:ext cx="381000" cy="281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DB8B-AF78-3342-83C5-7B9484D3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C8B60-2A09-014C-9EFF-4FDC695FCED1}"/>
              </a:ext>
            </a:extLst>
          </p:cNvPr>
          <p:cNvSpPr txBox="1"/>
          <p:nvPr/>
        </p:nvSpPr>
        <p:spPr>
          <a:xfrm>
            <a:off x="152400" y="1752600"/>
            <a:ext cx="82600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Semantic encodings are recursively compositional.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Therefore, use recursive sets</a:t>
            </a:r>
          </a:p>
          <a:p>
            <a:r>
              <a:rPr lang="en-US" sz="2800" dirty="0">
                <a:latin typeface="Calibri"/>
                <a:cs typeface="Calibri"/>
              </a:rPr>
              <a:t>                                  ---i.e. fractals.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Each point is a mental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Word-by-word processing = </a:t>
            </a:r>
          </a:p>
          <a:p>
            <a:r>
              <a:rPr lang="en-US" sz="2800" dirty="0">
                <a:latin typeface="Calibri"/>
                <a:cs typeface="Calibri"/>
              </a:rPr>
              <a:t>         discrete update of mental state---i.e. dynamics.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An important practical property: 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How does this handle the tricky cases above?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+syn, -</a:t>
            </a:r>
            <a:r>
              <a:rPr lang="en-US" sz="2800" dirty="0" err="1">
                <a:latin typeface="Calibri"/>
                <a:cs typeface="Calibri"/>
              </a:rPr>
              <a:t>sem</a:t>
            </a:r>
            <a:r>
              <a:rPr lang="en-US" sz="2800" dirty="0">
                <a:latin typeface="Calibri"/>
                <a:cs typeface="Calibri"/>
              </a:rPr>
              <a:t>:   minor perturbation </a:t>
            </a:r>
          </a:p>
          <a:p>
            <a:pPr lvl="2"/>
            <a:r>
              <a:rPr lang="en-US" sz="2800" dirty="0">
                <a:latin typeface="Calibri"/>
                <a:cs typeface="Calibri"/>
              </a:rPr>
              <a:t>-syn, +</a:t>
            </a:r>
            <a:r>
              <a:rPr lang="en-US" sz="2800" dirty="0" err="1">
                <a:latin typeface="Calibri"/>
                <a:cs typeface="Calibri"/>
              </a:rPr>
              <a:t>sem</a:t>
            </a:r>
            <a:r>
              <a:rPr lang="en-US" sz="2800" dirty="0">
                <a:latin typeface="Calibri"/>
                <a:cs typeface="Calibri"/>
              </a:rPr>
              <a:t>:  major perturbation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Note:  these are recurrent neural networks (RNNs)</a:t>
            </a:r>
          </a:p>
        </p:txBody>
      </p:sp>
      <p:pic>
        <p:nvPicPr>
          <p:cNvPr id="4" name="Picture 3" descr="abcdsierpinsk1circuitwitharrows.png">
            <a:extLst>
              <a:ext uri="{FF2B5EF4-FFF2-40B4-BE49-F238E27FC236}">
                <a16:creationId xmlns:a16="http://schemas.microsoft.com/office/drawing/2014/main" id="{3CAA6171-823D-DF4E-95B3-3CC247055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098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5E94-DA7F-8F4C-BC29-31BBC5597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3200"/>
            <a:ext cx="8229600" cy="1250950"/>
          </a:xfrm>
        </p:spPr>
        <p:txBody>
          <a:bodyPr/>
          <a:lstStyle/>
          <a:p>
            <a:pPr algn="ctr"/>
            <a:r>
              <a:rPr lang="en-US" b="0" i="1" dirty="0">
                <a:solidFill>
                  <a:schemeClr val="tx1"/>
                </a:solidFill>
                <a:latin typeface="Cambria" panose="02040503050406030204" pitchFamily="18" charset="0"/>
              </a:rPr>
              <a:t>The proposal in more detail…</a:t>
            </a:r>
          </a:p>
        </p:txBody>
      </p:sp>
    </p:spTree>
    <p:extLst>
      <p:ext uri="{BB962C8B-B14F-4D97-AF65-F5344CB8AC3E}">
        <p14:creationId xmlns:p14="http://schemas.microsoft.com/office/powerpoint/2010/main" val="104788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ED28B-C7DA-C84E-B0D0-51E752BF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24E29B-6EB2-B14D-8D43-3D5C309B0294}"/>
                  </a:ext>
                </a:extLst>
              </p:cNvPr>
              <p:cNvSpPr txBox="1"/>
              <p:nvPr/>
            </p:nvSpPr>
            <p:spPr>
              <a:xfrm>
                <a:off x="685800" y="1981200"/>
                <a:ext cx="7772400" cy="438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libri"/>
                    <a:cs typeface="Calibri"/>
                  </a:rPr>
                  <a:t>Consider a finite vocabulary,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Σ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Σ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libri"/>
                    <a:cs typeface="Calibri"/>
                  </a:rPr>
                  <a:t>= finite strings drawn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Σ</m:t>
                    </m:r>
                  </m:oMath>
                </a14:m>
                <a:endParaRPr lang="en-US" sz="3600" dirty="0">
                  <a:latin typeface="Calibri"/>
                  <a:ea typeface="Cambria Math" panose="02040503050406030204" pitchFamily="18" charset="0"/>
                  <a:cs typeface="Calibri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{0, 1}</m:t>
                    </m:r>
                  </m:oMath>
                </a14:m>
                <a:r>
                  <a:rPr lang="en-US" sz="2800" b="0" dirty="0">
                    <a:latin typeface="Calibri"/>
                    <a:ea typeface="Cambria Math" panose="02040503050406030204" pitchFamily="18" charset="0"/>
                    <a:cs typeface="Calibri"/>
                  </a:rPr>
                  <a:t>  is a </a:t>
                </a:r>
                <a:r>
                  <a:rPr lang="en-US" sz="2800" b="0" i="1" dirty="0">
                    <a:latin typeface="Calibri"/>
                    <a:ea typeface="Cambria Math" panose="02040503050406030204" pitchFamily="18" charset="0"/>
                    <a:cs typeface="Calibri"/>
                  </a:rPr>
                  <a:t>(standard) formal language</a:t>
                </a:r>
                <a:r>
                  <a:rPr lang="en-US" sz="2800" dirty="0">
                    <a:latin typeface="Calibri"/>
                    <a:ea typeface="Cambria Math" panose="02040503050406030204" pitchFamily="18" charset="0"/>
                    <a:cs typeface="Calibri"/>
                  </a:rPr>
                  <a:t> (i.e.,  set of finite strings drawn from a finite alphabet)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libri"/>
                    <a:ea typeface="Cambria Math" panose="02040503050406030204" pitchFamily="18" charset="0"/>
                    <a:cs typeface="Calibri"/>
                  </a:rPr>
                  <a:t>A generalization: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+∞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>
                    <a:latin typeface="Calibri"/>
                    <a:ea typeface="Cambria Math" panose="02040503050406030204" pitchFamily="18" charset="0"/>
                    <a:cs typeface="Calibri"/>
                  </a:rPr>
                  <a:t> (i.e., set of one-sided infinite strings drawn from a finite alphabet)</a:t>
                </a:r>
                <a:br>
                  <a:rPr lang="en-US" sz="2800" dirty="0">
                    <a:latin typeface="Calibri"/>
                    <a:ea typeface="Cambria Math" panose="02040503050406030204" pitchFamily="18" charset="0"/>
                    <a:cs typeface="Calibri"/>
                  </a:rPr>
                </a:br>
                <a:endParaRPr lang="en-US" sz="2800" b="0" dirty="0">
                  <a:latin typeface="Calibri"/>
                  <a:ea typeface="Cambria Math" panose="02040503050406030204" pitchFamily="18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24E29B-6EB2-B14D-8D43-3D5C309B0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7772400" cy="4388445"/>
              </a:xfrm>
              <a:prstGeom prst="rect">
                <a:avLst/>
              </a:prstGeom>
              <a:blipFill>
                <a:blip r:embed="rId2"/>
                <a:stretch>
                  <a:fillRect l="-1468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7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Chomsky Hierarchy and Pushdown Automata</a:t>
            </a:r>
          </a:p>
        </p:txBody>
      </p:sp>
      <p:pic>
        <p:nvPicPr>
          <p:cNvPr id="3" name="Picture 2" descr="ch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299974" cy="3124200"/>
          </a:xfrm>
          <a:prstGeom prst="rect">
            <a:avLst/>
          </a:prstGeom>
        </p:spPr>
      </p:pic>
      <p:pic>
        <p:nvPicPr>
          <p:cNvPr id="5" name="Picture 4" descr="pda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3873500" cy="22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6AFA9-4728-534B-957E-765FCDCC293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Fractal grammars: how vector space computers (RNNs) can do recursion</a:t>
            </a:r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67818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latin typeface="Times New Roman"/>
                <a:cs typeface="Times New Roman"/>
              </a:rPr>
              <a:t>A grammar:  </a:t>
            </a:r>
            <a:r>
              <a:rPr lang="en-US" sz="3200" dirty="0"/>
              <a:t>S </a:t>
            </a:r>
            <a:r>
              <a:rPr lang="en-US" sz="3200" dirty="0">
                <a:sym typeface="Wingdings" charset="0"/>
              </a:rPr>
              <a:t> A B C D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ym typeface="Wingdings" charset="0"/>
              </a:rPr>
              <a:t>A  a (S)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ym typeface="Wingdings" charset="0"/>
              </a:rPr>
              <a:t>B  b (S)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ym typeface="Wingdings" charset="0"/>
              </a:rPr>
              <a:t>C  c (S)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ym typeface="Wingdings" charset="0"/>
              </a:rPr>
              <a:t>D  d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 err="1"/>
              <a:t>Eg.</a:t>
            </a:r>
            <a:r>
              <a:rPr lang="en-US" sz="3200" dirty="0"/>
              <a:t>  [a b [a b c d] c d]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</a:t>
            </a:r>
            <a:r>
              <a:rPr lang="en-US" sz="3200" dirty="0"/>
              <a:t>     [a b c [a [a b c d] b c d] d]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205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Recall:</a:t>
            </a:r>
          </a:p>
        </p:txBody>
      </p:sp>
      <p:pic>
        <p:nvPicPr>
          <p:cNvPr id="6" name="Picture 5" descr="pda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3873500" cy="2227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058AE3-9FE4-5C43-8B70-69FD118AC054}"/>
              </a:ext>
            </a:extLst>
          </p:cNvPr>
          <p:cNvSpPr txBox="1"/>
          <p:nvPr/>
        </p:nvSpPr>
        <p:spPr>
          <a:xfrm>
            <a:off x="5759449" y="5073307"/>
            <a:ext cx="3178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73CFF"/>
                </a:solidFill>
                <a:latin typeface="Calibri"/>
                <a:cs typeface="Calibri"/>
              </a:rPr>
              <a:t>Note:  stack states = all strings formed from {</a:t>
            </a:r>
            <a:r>
              <a:rPr lang="en-US" sz="2800" i="1" dirty="0">
                <a:solidFill>
                  <a:srgbClr val="273CFF"/>
                </a:solidFill>
                <a:latin typeface="Calibri"/>
                <a:cs typeface="Calibri"/>
              </a:rPr>
              <a:t>A, B, C</a:t>
            </a:r>
            <a:r>
              <a:rPr lang="en-US" sz="2800" dirty="0">
                <a:solidFill>
                  <a:srgbClr val="273CFF"/>
                </a:solidFill>
                <a:latin typeface="Calibri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0465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514350" indent="-514350">
          <a:buAutoNum type="arabicPeriod"/>
          <a:defRPr sz="2800" dirty="0" smtClean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26613</TotalTime>
  <Words>1789</Words>
  <Application>Microsoft Macintosh PowerPoint</Application>
  <PresentationFormat>On-screen Show (4:3)</PresentationFormat>
  <Paragraphs>180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Century Gothic</vt:lpstr>
      <vt:lpstr>Corbel</vt:lpstr>
      <vt:lpstr>Times New Roman</vt:lpstr>
      <vt:lpstr>Wingdings</vt:lpstr>
      <vt:lpstr>Wingdings 2</vt:lpstr>
      <vt:lpstr>Wingdings 3</vt:lpstr>
      <vt:lpstr>Module</vt:lpstr>
      <vt:lpstr>Equation</vt:lpstr>
      <vt:lpstr>On the relationship between syntactic and semantic encoding in vector space language models</vt:lpstr>
      <vt:lpstr>What is grammaticality? How is it related to meaning?</vt:lpstr>
      <vt:lpstr>What is grammaticality? How is it related to meaning?</vt:lpstr>
      <vt:lpstr>New proposal</vt:lpstr>
      <vt:lpstr>How does this work?</vt:lpstr>
      <vt:lpstr>The proposal in more detail…</vt:lpstr>
      <vt:lpstr>Formal languages</vt:lpstr>
      <vt:lpstr>Chomsky Hierarchy and Pushdown Automata</vt:lpstr>
      <vt:lpstr>Fractal grammars: how vector space computers (RNNs) can do recursion</vt:lpstr>
      <vt:lpstr>Stack Map</vt:lpstr>
      <vt:lpstr>Input Map</vt:lpstr>
      <vt:lpstr>Sentence Processing on Fractal</vt:lpstr>
      <vt:lpstr>Computational Power  of Fractal Computing</vt:lpstr>
      <vt:lpstr>A weakness of affine fractal grammars:  lack of stability</vt:lpstr>
      <vt:lpstr> Back in Kansas Stability</vt:lpstr>
      <vt:lpstr>An important type of grammar for natural language:  mirror recursion</vt:lpstr>
      <vt:lpstr>A Back in Kansas (BIK)-stable system that does mirror recursion</vt:lpstr>
      <vt:lpstr>Illustration of BIK stability for simple mirror recursion</vt:lpstr>
      <vt:lpstr>Def.  Syntactically acceptable perturbation</vt:lpstr>
      <vt:lpstr>Result:  There exists an open acceptable basin</vt:lpstr>
      <vt:lpstr>FG-semantic anomaly and FG-syntactic anomaly</vt:lpstr>
      <vt:lpstr>Assessing FG-semantic anomaly = NL-semantic anomaly</vt:lpstr>
      <vt:lpstr>Assessing FG-syntactic anomaly = NL-syntactic anomaly</vt:lpstr>
      <vt:lpstr>Conclusions</vt:lpstr>
      <vt:lpstr>Acknowledgedments</vt:lpstr>
      <vt:lpstr>Bibliography</vt:lpstr>
      <vt:lpstr>Supplementary slides</vt:lpstr>
      <vt:lpstr>PowerPoint Presentation</vt:lpstr>
      <vt:lpstr>A Back in Kansas  (BIK) stable fractal grammar for anbn</vt:lpstr>
      <vt:lpstr>A Back in Kansas (BIK) stable fractal grammar for anbn---grammatical manifold.</vt:lpstr>
      <vt:lpstr>A Back in Kansas (BIK) stable fractal grammar for anbn---recovery from perturbation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task of vision?</dc:title>
  <dc:creator>College of Liberal Arts and Sciences</dc:creator>
  <cp:lastModifiedBy>Tabor, Whitney</cp:lastModifiedBy>
  <cp:revision>925</cp:revision>
  <dcterms:created xsi:type="dcterms:W3CDTF">2008-02-11T14:47:17Z</dcterms:created>
  <dcterms:modified xsi:type="dcterms:W3CDTF">2020-08-10T12:09:22Z</dcterms:modified>
</cp:coreProperties>
</file>